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7" r:id="rId2"/>
    <p:sldId id="286" r:id="rId3"/>
    <p:sldId id="295" r:id="rId4"/>
    <p:sldId id="287" r:id="rId5"/>
    <p:sldId id="288" r:id="rId6"/>
    <p:sldId id="289" r:id="rId7"/>
    <p:sldId id="291" r:id="rId8"/>
    <p:sldId id="294" r:id="rId9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CC"/>
    <a:srgbClr val="FFFF00"/>
    <a:srgbClr val="FF0000"/>
    <a:srgbClr val="33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4239" autoAdjust="0"/>
  </p:normalViewPr>
  <p:slideViewPr>
    <p:cSldViewPr>
      <p:cViewPr>
        <p:scale>
          <a:sx n="40" d="100"/>
          <a:sy n="40" d="100"/>
        </p:scale>
        <p:origin x="-1555" y="-629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95D0F5-8992-467F-877B-37AB6E54404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1068D4-947E-46B1-B435-16D4EE5E3C2D}" type="slidenum">
              <a:rPr lang="ru-RU"/>
              <a:pPr/>
              <a:t>1</a:t>
            </a:fld>
            <a:endParaRPr lang="ru-RU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800"/>
              <a:t>Глава 10. Отдел Папоротниковидные</a:t>
            </a:r>
            <a:br>
              <a:rPr lang="ru-RU" sz="800"/>
            </a:br>
            <a:r>
              <a:rPr lang="ru-RU" sz="800"/>
              <a:t>(</a:t>
            </a:r>
            <a:r>
              <a:rPr lang="en-US" sz="800"/>
              <a:t>Polypodiophyta</a:t>
            </a:r>
            <a:r>
              <a:rPr lang="ru-RU" sz="800"/>
              <a:t>)</a:t>
            </a:r>
          </a:p>
          <a:p>
            <a:pPr>
              <a:lnSpc>
                <a:spcPct val="80000"/>
              </a:lnSpc>
            </a:pPr>
            <a:r>
              <a:rPr lang="ru-RU" sz="800"/>
              <a:t>Отдел высших споровых растений, объединяющий около 12 тыс. современных видов. Для папоротников характерно:</a:t>
            </a:r>
          </a:p>
          <a:p>
            <a:pPr>
              <a:lnSpc>
                <a:spcPct val="80000"/>
              </a:lnSpc>
            </a:pPr>
            <a:r>
              <a:rPr lang="ru-RU" sz="800"/>
              <a:t>широко распространены в самых разнообразных климатических зонах, наибольшее число видов характерно для тропиков;</a:t>
            </a:r>
          </a:p>
          <a:p>
            <a:pPr>
              <a:lnSpc>
                <a:spcPct val="80000"/>
              </a:lnSpc>
            </a:pPr>
            <a:r>
              <a:rPr lang="ru-RU" sz="800"/>
              <a:t>жизненные формы разнообразны — многолетние травянистые, древовидные растения, лианы, эпифиты;</a:t>
            </a:r>
          </a:p>
          <a:p>
            <a:pPr>
              <a:lnSpc>
                <a:spcPct val="80000"/>
              </a:lnSpc>
            </a:pPr>
            <a:r>
              <a:rPr lang="ru-RU" sz="800"/>
              <a:t>в жизненном цикле преобладает спорофит, представляющий собой листостебельное растение с хорошо выраженными корнями, стеблями и листьями;</a:t>
            </a:r>
          </a:p>
          <a:p>
            <a:pPr>
              <a:lnSpc>
                <a:spcPct val="80000"/>
              </a:lnSpc>
            </a:pPr>
            <a:r>
              <a:rPr lang="ru-RU" sz="800"/>
              <a:t>корни всегда придаточные, с корневыми волосками;</a:t>
            </a:r>
          </a:p>
          <a:p>
            <a:pPr>
              <a:lnSpc>
                <a:spcPct val="80000"/>
              </a:lnSpc>
            </a:pPr>
            <a:r>
              <a:rPr lang="ru-RU" sz="800"/>
              <a:t>стебли хорошо развиты у древовидных форм; у травянистых папоротников побеги чаще всего представлены корневищами, часто покрытые различными волосками и чешуйками;</a:t>
            </a:r>
          </a:p>
          <a:p>
            <a:pPr>
              <a:lnSpc>
                <a:spcPct val="80000"/>
              </a:lnSpc>
            </a:pPr>
            <a:r>
              <a:rPr lang="ru-RU" sz="800"/>
              <a:t>Рис. 71. Щитовник мужской:</a:t>
            </a:r>
          </a:p>
          <a:p>
            <a:pPr>
              <a:lnSpc>
                <a:spcPct val="80000"/>
              </a:lnSpc>
            </a:pPr>
            <a:r>
              <a:rPr lang="ru-RU" sz="800"/>
              <a:t>1 — общий вид спорофита; 2 — сорус спорангиев; 3 — вскрывшийся спорангий; 4 — прорастание споры; 5 — заросток; 6 — антеридий (а — молодой; б — со сперматозоидами); 7 — архегоний (а — молодой; б — зрелый); 8 — развивающийся спорофит.</a:t>
            </a:r>
          </a:p>
          <a:p>
            <a:pPr>
              <a:lnSpc>
                <a:spcPct val="80000"/>
              </a:lnSpc>
            </a:pPr>
            <a:r>
              <a:rPr lang="ru-RU" sz="800"/>
              <a:t>в коре стебля имеется механическая ткань, в центре — несколько концентрических прово-дящих пучков; ксилема, образованная трахеидами, окружена флоэмой из ситовидных клеток без клеток-спутниц;</a:t>
            </a:r>
          </a:p>
          <a:p>
            <a:pPr>
              <a:lnSpc>
                <a:spcPct val="80000"/>
              </a:lnSpc>
            </a:pPr>
            <a:r>
              <a:rPr lang="ru-RU" sz="800"/>
              <a:t>листья (</a:t>
            </a:r>
            <a:r>
              <a:rPr lang="ru-RU" sz="800" i="1"/>
              <a:t>вайи</a:t>
            </a:r>
            <a:r>
              <a:rPr lang="ru-RU" sz="800"/>
              <a:t>), длительное время сохраняют способность к верхушечному росту; могут быть как цельными, так и перистыми; типичный</a:t>
            </a:r>
          </a:p>
          <a:p>
            <a:pPr>
              <a:lnSpc>
                <a:spcPct val="80000"/>
              </a:lnSpc>
            </a:pPr>
            <a:r>
              <a:rPr lang="ru-RU" sz="800"/>
              <a:t>цельный лист дифференцирован на черешок и листовую пластинку; у подавляющего большинства папоротников листья перистые, имеющие черешок, продолжающийся в рахис — ось листа, на которой располагаются перья; часто листья совмещают функцию фотосинтеза и спороношения;</a:t>
            </a:r>
          </a:p>
          <a:p>
            <a:pPr>
              <a:lnSpc>
                <a:spcPct val="80000"/>
              </a:lnSpc>
            </a:pPr>
            <a:r>
              <a:rPr lang="ru-RU" sz="800"/>
              <a:t>спорангии располагаются на нижней поверхности листьев и чаще всего собраны группами — </a:t>
            </a:r>
            <a:r>
              <a:rPr lang="ru-RU" sz="800" i="1"/>
              <a:t>сорусами</a:t>
            </a:r>
            <a:r>
              <a:rPr lang="ru-RU" sz="800"/>
              <a:t>, покрытыми общим покрывальцем — </a:t>
            </a:r>
            <a:r>
              <a:rPr lang="ru-RU" sz="800" i="1"/>
              <a:t>индузием</a:t>
            </a:r>
            <a:r>
              <a:rPr lang="ru-RU" sz="800"/>
              <a:t>, представляющим собой вырост ткани листа;</a:t>
            </a:r>
          </a:p>
          <a:p>
            <a:pPr>
              <a:lnSpc>
                <a:spcPct val="80000"/>
              </a:lnSpc>
            </a:pPr>
            <a:r>
              <a:rPr lang="ru-RU" sz="800"/>
              <a:t>в основном папоротники — равноспоровые растения;</a:t>
            </a:r>
          </a:p>
          <a:p>
            <a:pPr>
              <a:lnSpc>
                <a:spcPct val="80000"/>
              </a:lnSpc>
            </a:pPr>
            <a:r>
              <a:rPr lang="ru-RU" sz="800"/>
              <a:t>из спор у подавляющего большинства равноспоровых папоротников развивается обоеполый гаметофит (называемый также заростком), имеющий вид зеленой пластинки, прикрепляющийся к субстрату ризоидами;</a:t>
            </a:r>
          </a:p>
          <a:p>
            <a:pPr>
              <a:lnSpc>
                <a:spcPct val="80000"/>
              </a:lnSpc>
            </a:pPr>
            <a:r>
              <a:rPr lang="ru-RU" sz="800"/>
              <a:t>архегонии и антеридии развиваются на нижней поверхности заростка;</a:t>
            </a:r>
          </a:p>
          <a:p>
            <a:pPr>
              <a:lnSpc>
                <a:spcPct val="80000"/>
              </a:lnSpc>
            </a:pPr>
            <a:r>
              <a:rPr lang="ru-RU" sz="800"/>
              <a:t>для оплодотворения необходима вода;</a:t>
            </a:r>
          </a:p>
          <a:p>
            <a:pPr>
              <a:lnSpc>
                <a:spcPct val="80000"/>
              </a:lnSpc>
            </a:pPr>
            <a:r>
              <a:rPr lang="ru-RU" sz="800"/>
              <a:t>из зиготы сначала развивается зародыш, а затем взрослый спорофит.</a:t>
            </a:r>
          </a:p>
          <a:p>
            <a:pPr>
              <a:lnSpc>
                <a:spcPct val="80000"/>
              </a:lnSpc>
            </a:pPr>
            <a:r>
              <a:rPr lang="ru-RU" sz="800"/>
              <a:t>Щитовник мужской</a:t>
            </a:r>
          </a:p>
          <a:p>
            <a:pPr>
              <a:lnSpc>
                <a:spcPct val="80000"/>
              </a:lnSpc>
            </a:pPr>
            <a:r>
              <a:rPr lang="ru-RU" sz="800"/>
              <a:t>Один из наиболее широко распространенных в Европе видов папоротников (рис. 71). Произрастает преимущественно в тенистых лесах. Спорофит представлен крупным многолетним травянистым растением высотой до 1 метра. Корневище мощное, обильно покрытое остатками черешков листьев прошлых лет и ржаво-бурыми чешуйками. От нижней части корневища отходят тонкие придаточные корни. Пластинка листа дваждыперисторассеченная. Два года листья развиваются в почках под землей и только на третий год весной появляются над поверхностью почвы,  а  к осени  отмирают. Молодые листья закручены в виде улиток и долго растут своей верхушкой, постепенно раскручиваясь.</a:t>
            </a:r>
          </a:p>
          <a:p>
            <a:pPr>
              <a:lnSpc>
                <a:spcPct val="80000"/>
              </a:lnSpc>
            </a:pPr>
            <a:r>
              <a:rPr lang="ru-RU" sz="800"/>
              <a:t>На нижней поверхности листьев вдоль средних жилок к осени образуются спорангии, собранные в сорусы. В результате мейотического деления клеток спорогенной ткани образуются гаплоидные споры. После созревания спор стенка спорангия разрывается, обеспечивая тем самым распространение спор.</a:t>
            </a:r>
          </a:p>
          <a:p>
            <a:pPr>
              <a:lnSpc>
                <a:spcPct val="80000"/>
              </a:lnSpc>
            </a:pPr>
            <a:r>
              <a:rPr lang="ru-RU" sz="800"/>
              <a:t>Попав в благоприятные условия, спора прорастает и, из нее формируется гаметофит, который имеет вид сердцевидной пластинки длиной 1,5-5 мм. Заросток однослойный и только в средней части многослойный. На нижней, обращенной к земле, стороне образуется большое количество ризоидов, расположенных ближе к заостренной части пластинки. Здесь же находятся архегонии и антеридии. Архегонии располагаются на утолщенной части заростка, ближе к сердцевидной выемке, а антеридии — ближе к заостренной части, часто среди ризоидов. В антеридиях образуются лентовидные многожгутиковые (несколько десятков) сперматозоиды. Попав в воду, они устремляются к архегонию и через шейку проникают в его брюшко. Здесь происходит оплодотворение яйцеклетки и образование зиготы. Зародыш начинает развиваться в архегонии. До образования зеленого листа и собственных корней он зависит от гаметофита.</a:t>
            </a:r>
          </a:p>
          <a:p>
            <a:pPr>
              <a:lnSpc>
                <a:spcPct val="80000"/>
              </a:lnSpc>
            </a:pPr>
            <a:r>
              <a:rPr lang="ru-RU" sz="800"/>
              <a:t>Значение папоротников</a:t>
            </a:r>
          </a:p>
          <a:p>
            <a:pPr>
              <a:lnSpc>
                <a:spcPct val="80000"/>
              </a:lnSpc>
            </a:pPr>
            <a:r>
              <a:rPr lang="ru-RU" sz="800"/>
              <a:t>Папоротники являются важным компонентом многих растительных сообществ, особенно в тропических, субтропических, а также северных (преимущественно широколиственных) лесах. Многие папоротники являются индикаторами различных типов почв. Некоторые виды папоротников применяются в медицине как глистогонное средство, для лечения открытых ран, кашля и болезней горла. Виды азолы используются в качестве зеленого удобрения, обогащающего почву азотом. Некоторые папоротники используются в декоративном цветоводстве.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790973" y="3778935"/>
            <a:ext cx="1419712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582217"/>
            <a:ext cx="8062912" cy="1102519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1687710"/>
            <a:ext cx="8062912" cy="131445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4509493"/>
            <a:ext cx="5791200" cy="273844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4238029"/>
            <a:ext cx="5791200" cy="273844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4314231"/>
            <a:ext cx="502920" cy="273844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6C226A6-C17E-46C6-BC62-EBC6DDADF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E4F9-0A67-4056-A6F3-73E48747B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85750"/>
            <a:ext cx="1905000" cy="41148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85750"/>
            <a:ext cx="6248400" cy="41148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E47C-B7F9-4701-BA02-3AB5140AB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0620"/>
            <a:ext cx="8229600" cy="104927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106"/>
            <a:ext cx="8229600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4860036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4860728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7D679-6CE8-4F06-A5FA-4097E0831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5" y="5276"/>
            <a:ext cx="9129932" cy="5127674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790973" y="70340"/>
            <a:ext cx="1419712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4857750"/>
            <a:ext cx="2133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4860728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607219"/>
            <a:ext cx="502920" cy="225623"/>
          </a:xfrm>
        </p:spPr>
        <p:txBody>
          <a:bodyPr/>
          <a:lstStyle/>
          <a:p>
            <a:fld id="{5CCA1642-71EF-4AE0-91D9-19C43783451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6" y="7036"/>
            <a:ext cx="2672861" cy="142515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" y="5276"/>
            <a:ext cx="9136967" cy="513295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03599"/>
            <a:ext cx="7239000" cy="1021556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225152"/>
            <a:ext cx="3886200" cy="17145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91829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1829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4860727"/>
            <a:ext cx="4260056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4860727"/>
            <a:ext cx="502920" cy="226314"/>
          </a:xfrm>
        </p:spPr>
        <p:txBody>
          <a:bodyPr/>
          <a:lstStyle/>
          <a:p>
            <a:fld id="{898F5314-35E3-4D4A-95C8-457A101494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9" y="218049"/>
            <a:ext cx="1066800" cy="4615434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7" y="218049"/>
            <a:ext cx="581024" cy="226314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7" y="2570343"/>
            <a:ext cx="581024" cy="226314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29" y="218049"/>
            <a:ext cx="6858000" cy="226314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29" y="2570343"/>
            <a:ext cx="6858000" cy="22631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0552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4860727"/>
            <a:ext cx="4261104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4862322"/>
            <a:ext cx="502920" cy="226314"/>
          </a:xfrm>
        </p:spPr>
        <p:txBody>
          <a:bodyPr/>
          <a:lstStyle>
            <a:lvl1pPr algn="ctr">
              <a:defRPr/>
            </a:lvl1pPr>
          </a:lstStyle>
          <a:p>
            <a:fld id="{3A50D53E-B37B-4EA0-96D3-E7D0000A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9BAC-A42F-49E3-8D6F-580F44091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4861419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4860727"/>
            <a:ext cx="502920" cy="226314"/>
          </a:xfrm>
        </p:spPr>
        <p:txBody>
          <a:bodyPr/>
          <a:lstStyle/>
          <a:p>
            <a:fld id="{65ED9316-7144-41E6-9D91-19EF9627A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275748"/>
            <a:ext cx="914400" cy="44577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275748"/>
            <a:ext cx="2438400" cy="44577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1" y="240030"/>
            <a:ext cx="5276088" cy="449199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4917186"/>
            <a:ext cx="213360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4917186"/>
            <a:ext cx="514312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4917186"/>
            <a:ext cx="502920" cy="226314"/>
          </a:xfrm>
        </p:spPr>
        <p:txBody>
          <a:bodyPr/>
          <a:lstStyle>
            <a:lvl1pPr>
              <a:defRPr sz="900"/>
            </a:lvl1pPr>
          </a:lstStyle>
          <a:p>
            <a:fld id="{2D4F4536-B056-4852-A557-5C2CBC5AB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13172"/>
            <a:ext cx="914400" cy="48006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280474"/>
            <a:ext cx="7333488" cy="41148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4400550"/>
            <a:ext cx="7333488" cy="51435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4917186"/>
            <a:ext cx="210312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4917877"/>
            <a:ext cx="4948072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4917186"/>
            <a:ext cx="365760" cy="226314"/>
          </a:xfrm>
        </p:spPr>
        <p:txBody>
          <a:bodyPr/>
          <a:lstStyle>
            <a:lvl1pPr algn="ctr">
              <a:defRPr sz="900"/>
            </a:lvl1pPr>
          </a:lstStyle>
          <a:p>
            <a:fld id="{742BE45D-7939-4294-B4EC-12CC05625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5" y="10552"/>
            <a:ext cx="9129932" cy="5127674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" y="5276"/>
            <a:ext cx="9136967" cy="513295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6" y="3711307"/>
            <a:ext cx="2672861" cy="142515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00620"/>
            <a:ext cx="8229600" cy="1049274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412106"/>
            <a:ext cx="8229600" cy="3429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4860727"/>
            <a:ext cx="2133600" cy="226314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4861419"/>
            <a:ext cx="4260056" cy="22562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4860727"/>
            <a:ext cx="502920" cy="226314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B7D566C-1178-49BF-883C-36C993DC1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ll dir="rd"/>
  </p:transition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52536" y="2283718"/>
            <a:ext cx="9396536" cy="929886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Предпосылки учения о биосфере </a:t>
            </a:r>
            <a:endParaRPr lang="ru-RU" sz="5400" b="1" i="1" cap="all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4240128"/>
            <a:ext cx="8316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Times New Roman"/>
              </a:rPr>
              <a:t>Актуальность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Calibri"/>
                <a:ea typeface="Times New Roman"/>
              </a:rPr>
              <a:t>: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Times New Roman"/>
              </a:rPr>
              <a:t>Понимание биосферы необходимо для решения экологических проблем.</a:t>
            </a:r>
            <a:endParaRPr lang="ru-RU" sz="4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80528" y="-308570"/>
            <a:ext cx="9144000" cy="10492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u="sng" dirty="0" smtClean="0"/>
              <a:t>Предшественники </a:t>
            </a:r>
            <a:r>
              <a:rPr lang="ru-RU" sz="4400" u="sng" dirty="0" smtClean="0"/>
              <a:t>Вернадского</a:t>
            </a:r>
            <a:endParaRPr lang="ru-RU" u="sng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-540568" y="627534"/>
            <a:ext cx="4820344" cy="451596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Жан </a:t>
            </a:r>
            <a:r>
              <a:rPr lang="ru-RU" sz="2400" b="1" dirty="0" smtClean="0"/>
              <a:t>Батист </a:t>
            </a:r>
            <a:r>
              <a:rPr lang="ru-RU" sz="2400" b="1" dirty="0" smtClean="0"/>
              <a:t>Ламарк</a:t>
            </a:r>
            <a:r>
              <a:rPr lang="ru-RU" sz="2400" dirty="0" smtClean="0"/>
              <a:t> </a:t>
            </a:r>
          </a:p>
          <a:p>
            <a:pPr algn="ctr">
              <a:buNone/>
            </a:pPr>
            <a:r>
              <a:rPr lang="ru-RU" sz="2400" dirty="0" smtClean="0"/>
              <a:t>Влияние </a:t>
            </a:r>
            <a:r>
              <a:rPr lang="ru-RU" sz="2400" dirty="0" smtClean="0"/>
              <a:t>среды на организмы, адаптация, взаимодействие с геологическими процессами.</a:t>
            </a:r>
          </a:p>
          <a:p>
            <a:pPr algn="ctr"/>
            <a:r>
              <a:rPr lang="ru-RU" sz="2400" b="1" dirty="0" smtClean="0"/>
              <a:t>Чарльз Дарвин</a:t>
            </a:r>
          </a:p>
          <a:p>
            <a:pPr algn="ctr">
              <a:buNone/>
            </a:pPr>
            <a:r>
              <a:rPr lang="ru-RU" sz="2400" dirty="0" smtClean="0"/>
              <a:t>Естественный </a:t>
            </a:r>
            <a:r>
              <a:rPr lang="ru-RU" sz="2400" dirty="0" smtClean="0"/>
              <a:t>отбор, взаимодействие в экосистемах, эволюция</a:t>
            </a:r>
            <a:r>
              <a:rPr lang="ru-RU" sz="2400" dirty="0" smtClean="0"/>
              <a:t>.</a:t>
            </a:r>
            <a:endParaRPr lang="ru-RU" sz="2400" dirty="0" smtClean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917120"/>
            <a:ext cx="2592288" cy="32263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666831"/>
            <a:ext cx="2987824" cy="42811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-20538"/>
            <a:ext cx="9144000" cy="10492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Предшественники Вернадского</a:t>
            </a:r>
            <a:br>
              <a:rPr lang="ru-RU" sz="4400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627534"/>
            <a:ext cx="9144000" cy="237626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400" b="1" dirty="0" smtClean="0"/>
              <a:t>Александр Гумбольдт</a:t>
            </a:r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Единство живых форм на планете, взаимосвязь между природными комплексами.</a:t>
            </a:r>
          </a:p>
          <a:p>
            <a:pPr algn="ctr"/>
            <a:r>
              <a:rPr lang="ru-RU" sz="2400" b="1" dirty="0" smtClean="0"/>
              <a:t>Эдуард </a:t>
            </a:r>
            <a:r>
              <a:rPr lang="ru-RU" sz="2400" b="1" dirty="0" err="1" smtClean="0"/>
              <a:t>Леруа</a:t>
            </a:r>
            <a:endParaRPr lang="ru-RU" sz="2400" b="1" dirty="0" smtClean="0"/>
          </a:p>
          <a:p>
            <a:pPr algn="ctr">
              <a:buNone/>
            </a:pPr>
            <a:r>
              <a:rPr lang="ru-RU" sz="2400" dirty="0" smtClean="0"/>
              <a:t>Ввел термин "биосфера" в современном значении.</a:t>
            </a:r>
          </a:p>
          <a:p>
            <a:pPr algn="ctr"/>
            <a:r>
              <a:rPr lang="ru-RU" sz="2400" b="1" dirty="0" smtClean="0"/>
              <a:t>Пьер </a:t>
            </a:r>
            <a:r>
              <a:rPr lang="ru-RU" sz="2400" b="1" dirty="0" smtClean="0"/>
              <a:t>Тейяр де </a:t>
            </a:r>
            <a:r>
              <a:rPr lang="ru-RU" sz="2400" b="1" dirty="0" smtClean="0"/>
              <a:t>Шарден</a:t>
            </a:r>
            <a:r>
              <a:rPr lang="ru-RU" sz="2400" dirty="0" smtClean="0"/>
              <a:t> </a:t>
            </a:r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Биосфера как динамическая система, эволюция человека.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924175"/>
            <a:ext cx="5112568" cy="22193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308570"/>
            <a:ext cx="9144000" cy="104927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Вклад Вернадского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75856" y="627534"/>
            <a:ext cx="5868144" cy="4515966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3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Системный подход </a:t>
            </a:r>
            <a:r>
              <a:rPr lang="ru-RU" sz="3400" dirty="0" smtClean="0"/>
              <a:t>- биосфера как глобальная оболочка земли, взаимодействие живого и неживого.</a:t>
            </a:r>
          </a:p>
          <a:p>
            <a:pPr algn="ctr"/>
            <a:r>
              <a:rPr lang="ru-RU" sz="3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Живое вещество </a:t>
            </a:r>
            <a:r>
              <a:rPr lang="ru-RU" sz="3400" dirty="0" smtClean="0"/>
              <a:t>- определяющий фактор для химического состава и геологических процессов.</a:t>
            </a:r>
          </a:p>
          <a:p>
            <a:pPr algn="ctr"/>
            <a:r>
              <a:rPr lang="ru-RU" sz="3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Биогеохимические циклы </a:t>
            </a:r>
            <a:r>
              <a:rPr lang="ru-RU" sz="3400" dirty="0" smtClean="0"/>
              <a:t>- обмен веществ и энергии между живым и неживым.</a:t>
            </a:r>
          </a:p>
          <a:p>
            <a:pPr algn="ctr"/>
            <a:r>
              <a:rPr lang="ru-RU" sz="3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Антропогенное влияние </a:t>
            </a:r>
            <a:r>
              <a:rPr lang="ru-RU" sz="3400" dirty="0" smtClean="0"/>
              <a:t>- </a:t>
            </a:r>
            <a:r>
              <a:rPr lang="ru-RU" sz="3400" dirty="0" err="1" smtClean="0"/>
              <a:t>влияние</a:t>
            </a:r>
            <a:r>
              <a:rPr lang="ru-RU" sz="3400" dirty="0" smtClean="0"/>
              <a:t> человека на биосферу, экологические </a:t>
            </a:r>
            <a:r>
              <a:rPr lang="ru-RU" dirty="0" smtClean="0"/>
              <a:t>проблемы.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9622"/>
            <a:ext cx="3839045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36512" y="-380578"/>
            <a:ext cx="9144000" cy="124989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Ключевые понятия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-180528" y="627534"/>
            <a:ext cx="5724128" cy="4824536"/>
          </a:xfrm>
        </p:spPr>
        <p:txBody>
          <a:bodyPr>
            <a:noAutofit/>
          </a:bodyPr>
          <a:lstStyle/>
          <a:p>
            <a:pPr algn="ctr"/>
            <a:r>
              <a:rPr lang="ru-RU" sz="2300" b="1" dirty="0" smtClean="0"/>
              <a:t>Биосфера</a:t>
            </a:r>
            <a:r>
              <a:rPr lang="ru-RU" sz="2300" dirty="0" smtClean="0"/>
              <a:t> - глобальная оболочка земли, где обитает жизнь.</a:t>
            </a:r>
          </a:p>
          <a:p>
            <a:pPr algn="ctr"/>
            <a:r>
              <a:rPr lang="ru-RU" sz="2300" b="1" dirty="0" smtClean="0"/>
              <a:t>Живое</a:t>
            </a:r>
            <a:r>
              <a:rPr lang="ru-RU" sz="2300" dirty="0" smtClean="0"/>
              <a:t> </a:t>
            </a:r>
            <a:r>
              <a:rPr lang="ru-RU" sz="2300" b="1" dirty="0" smtClean="0"/>
              <a:t>вещество</a:t>
            </a:r>
            <a:r>
              <a:rPr lang="ru-RU" sz="2300" dirty="0" smtClean="0"/>
              <a:t> - совокупность всех живых организмов.</a:t>
            </a:r>
          </a:p>
          <a:p>
            <a:pPr algn="ctr"/>
            <a:r>
              <a:rPr lang="ru-RU" sz="2300" b="1" dirty="0" smtClean="0"/>
              <a:t>Биогеохимические циклы </a:t>
            </a:r>
            <a:r>
              <a:rPr lang="ru-RU" sz="2300" dirty="0" smtClean="0"/>
              <a:t>- перемещение химических элементов между живым и неживым.</a:t>
            </a:r>
          </a:p>
          <a:p>
            <a:pPr algn="ctr"/>
            <a:r>
              <a:rPr lang="ru-RU" sz="2300" b="1" dirty="0" smtClean="0"/>
              <a:t>Ноосфера</a:t>
            </a:r>
            <a:r>
              <a:rPr lang="ru-RU" sz="2300" dirty="0" smtClean="0"/>
              <a:t> - стадия развития биосферы, где разум становится доминирующим фактором</a:t>
            </a:r>
            <a:r>
              <a:rPr lang="ru-RU" sz="2300" dirty="0" smtClean="0"/>
              <a:t>.</a:t>
            </a:r>
            <a:endParaRPr lang="ru-RU" sz="23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2140" y="1131590"/>
            <a:ext cx="3721859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236562"/>
            <a:ext cx="9180512" cy="104927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Современные исследования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23928" y="627534"/>
            <a:ext cx="5220072" cy="4515966"/>
          </a:xfrm>
        </p:spPr>
        <p:txBody>
          <a:bodyPr>
            <a:normAutofit fontScale="92500" lnSpcReduction="10000"/>
          </a:bodyPr>
          <a:lstStyle/>
          <a:p>
            <a:pPr algn="ctr"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Влияние человека на биосферу</a:t>
            </a:r>
            <a:r>
              <a:rPr lang="ru-RU" dirty="0" smtClean="0"/>
              <a:t>: </a:t>
            </a:r>
            <a:r>
              <a:rPr lang="ru-RU" dirty="0" smtClean="0"/>
              <a:t>глобальное </a:t>
            </a:r>
            <a:r>
              <a:rPr lang="ru-RU" dirty="0" smtClean="0"/>
              <a:t>потепление, загрязнение, утрата </a:t>
            </a:r>
            <a:r>
              <a:rPr lang="ru-RU" dirty="0" err="1" smtClean="0"/>
              <a:t>биоразнообразия</a:t>
            </a:r>
            <a:r>
              <a:rPr lang="ru-RU" dirty="0" smtClean="0"/>
              <a:t>.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Устойчивое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</a:t>
            </a:r>
            <a:r>
              <a:rPr lang="ru-RU" dirty="0" smtClean="0"/>
              <a:t>: </a:t>
            </a:r>
            <a:r>
              <a:rPr lang="ru-RU" dirty="0" smtClean="0"/>
              <a:t>сохранение </a:t>
            </a:r>
            <a:r>
              <a:rPr lang="ru-RU" dirty="0" smtClean="0"/>
              <a:t>биосферы для будущих поколений.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Ноосфера</a:t>
            </a:r>
            <a:r>
              <a:rPr lang="ru-RU" dirty="0" smtClean="0"/>
              <a:t>: </a:t>
            </a:r>
            <a:r>
              <a:rPr lang="ru-RU" dirty="0" smtClean="0"/>
              <a:t>роль </a:t>
            </a:r>
            <a:r>
              <a:rPr lang="ru-RU" dirty="0" smtClean="0"/>
              <a:t>человеческого разума в будущем биосферы.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5566"/>
            <a:ext cx="4414271" cy="39399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308570"/>
            <a:ext cx="9144000" cy="104927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Заключение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-179512" y="627534"/>
            <a:ext cx="9144000" cy="386789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Вернадский</a:t>
            </a:r>
            <a:r>
              <a:rPr lang="ru-RU" dirty="0" smtClean="0"/>
              <a:t> - один </a:t>
            </a:r>
            <a:r>
              <a:rPr lang="ru-RU" dirty="0" smtClean="0"/>
              <a:t>из пионеров в изучении биосферы.</a:t>
            </a:r>
          </a:p>
          <a:p>
            <a:pPr algn="ctr"/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Современные исследования </a:t>
            </a:r>
            <a:r>
              <a:rPr lang="ru-RU" dirty="0" smtClean="0"/>
              <a:t>продолжают </a:t>
            </a:r>
            <a:r>
              <a:rPr lang="ru-RU" dirty="0" smtClean="0"/>
              <a:t>расширять наши знания о биосфере и ее будущем.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18851"/>
            <a:ext cx="3491880" cy="24246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25" y="2771775"/>
            <a:ext cx="3571875" cy="2371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7534"/>
            <a:ext cx="9144000" cy="39732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46856" y="1275606"/>
            <a:ext cx="8229600" cy="1049274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 ЗА ВНИМАНИЕ!</a:t>
            </a:r>
            <a:endParaRPr lang="ru-RU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 flipH="1" flipV="1">
            <a:off x="8686800" y="4841106"/>
            <a:ext cx="3302024" cy="154706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pull dir="r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882</TotalTime>
  <Words>239</Words>
  <Application>Microsoft Office PowerPoint</Application>
  <PresentationFormat>Экран (16:9)</PresentationFormat>
  <Paragraphs>57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Предпосылки учения о биосфере </vt:lpstr>
      <vt:lpstr>Предшественники Вернадского</vt:lpstr>
      <vt:lpstr>Предшественники Вернадского </vt:lpstr>
      <vt:lpstr>Вклад Вернадского</vt:lpstr>
      <vt:lpstr>Ключевые понятия</vt:lpstr>
      <vt:lpstr>Современные исследования</vt:lpstr>
      <vt:lpstr>Заключение</vt:lpstr>
      <vt:lpstr>БЛАГОДАРЮ ЗА ВНИМАНИЕ!</vt:lpstr>
    </vt:vector>
  </TitlesOfParts>
  <Company>PTL#1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Отдел: Голосеменные</dc:title>
  <dc:creator>Pimenov AV</dc:creator>
  <cp:lastModifiedBy>labtox</cp:lastModifiedBy>
  <cp:revision>61</cp:revision>
  <dcterms:created xsi:type="dcterms:W3CDTF">2003-12-06T14:28:39Z</dcterms:created>
  <dcterms:modified xsi:type="dcterms:W3CDTF">2024-10-09T08:52:46Z</dcterms:modified>
</cp:coreProperties>
</file>