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257" r:id="rId2"/>
    <p:sldId id="286" r:id="rId3"/>
    <p:sldId id="287" r:id="rId4"/>
    <p:sldId id="288" r:id="rId5"/>
    <p:sldId id="289" r:id="rId6"/>
    <p:sldId id="290" r:id="rId7"/>
    <p:sldId id="291" r:id="rId8"/>
    <p:sldId id="294" r:id="rId9"/>
  </p:sldIdLst>
  <p:sldSz cx="9144000" cy="5143500" type="screen16x9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FFFF00"/>
    <a:srgbClr val="FF0000"/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64239" autoAdjust="0"/>
  </p:normalViewPr>
  <p:slideViewPr>
    <p:cSldViewPr>
      <p:cViewPr varScale="1">
        <p:scale>
          <a:sx n="89" d="100"/>
          <a:sy n="89" d="100"/>
        </p:scale>
        <p:origin x="66" y="66"/>
      </p:cViewPr>
      <p:guideLst>
        <p:guide orient="horz" pos="2160"/>
        <p:guide pos="2880"/>
        <p:guide orient="horz" pos="16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F95D0F5-8992-467F-877B-37AB6E544046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01068D4-947E-46B1-B435-16D4EE5E3C2D}" type="slidenum">
              <a:rPr lang="ru-RU"/>
              <a:pPr/>
              <a:t>1</a:t>
            </a:fld>
            <a:endParaRPr lang="ru-RU"/>
          </a:p>
        </p:txBody>
      </p:sp>
      <p:sp>
        <p:nvSpPr>
          <p:cNvPr id="5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800"/>
              <a:t>Глава 10. Отдел Папоротниковидные</a:t>
            </a:r>
            <a:br>
              <a:rPr lang="ru-RU" sz="800"/>
            </a:br>
            <a:r>
              <a:rPr lang="ru-RU" sz="800"/>
              <a:t>(</a:t>
            </a:r>
            <a:r>
              <a:rPr lang="en-US" sz="800"/>
              <a:t>Polypodiophyta</a:t>
            </a:r>
            <a:r>
              <a:rPr lang="ru-RU" sz="800"/>
              <a:t>)</a:t>
            </a:r>
          </a:p>
          <a:p>
            <a:pPr>
              <a:lnSpc>
                <a:spcPct val="80000"/>
              </a:lnSpc>
            </a:pPr>
            <a:r>
              <a:rPr lang="ru-RU" sz="800"/>
              <a:t>Отдел высших споровых растений, объединяющий около 12 тыс. современных видов. Для папоротников характерно:</a:t>
            </a:r>
          </a:p>
          <a:p>
            <a:pPr>
              <a:lnSpc>
                <a:spcPct val="80000"/>
              </a:lnSpc>
            </a:pPr>
            <a:r>
              <a:rPr lang="ru-RU" sz="800"/>
              <a:t>широко распространены в самых разнообразных климатических зонах, наибольшее число видов характерно для тропиков;</a:t>
            </a:r>
          </a:p>
          <a:p>
            <a:pPr>
              <a:lnSpc>
                <a:spcPct val="80000"/>
              </a:lnSpc>
            </a:pPr>
            <a:r>
              <a:rPr lang="ru-RU" sz="800"/>
              <a:t>жизненные формы разнообразны — многолетние травянистые, древовидные растения, лианы, эпифиты;</a:t>
            </a:r>
          </a:p>
          <a:p>
            <a:pPr>
              <a:lnSpc>
                <a:spcPct val="80000"/>
              </a:lnSpc>
            </a:pPr>
            <a:r>
              <a:rPr lang="ru-RU" sz="800"/>
              <a:t>в жизненном цикле преобладает спорофит, представляющий собой листостебельное растение с хорошо выраженными корнями, стеблями и листьями;</a:t>
            </a:r>
          </a:p>
          <a:p>
            <a:pPr>
              <a:lnSpc>
                <a:spcPct val="80000"/>
              </a:lnSpc>
            </a:pPr>
            <a:r>
              <a:rPr lang="ru-RU" sz="800"/>
              <a:t>корни всегда придаточные, с корневыми волосками;</a:t>
            </a:r>
          </a:p>
          <a:p>
            <a:pPr>
              <a:lnSpc>
                <a:spcPct val="80000"/>
              </a:lnSpc>
            </a:pPr>
            <a:r>
              <a:rPr lang="ru-RU" sz="800"/>
              <a:t>стебли хорошо развиты у древовидных форм; у травянистых папоротников побеги чаще всего представлены корневищами, часто покрытые различными волосками и чешуйками;</a:t>
            </a:r>
          </a:p>
          <a:p>
            <a:pPr>
              <a:lnSpc>
                <a:spcPct val="80000"/>
              </a:lnSpc>
            </a:pPr>
            <a:r>
              <a:rPr lang="ru-RU" sz="800"/>
              <a:t>Рис. 71. Щитовник мужской:</a:t>
            </a:r>
          </a:p>
          <a:p>
            <a:pPr>
              <a:lnSpc>
                <a:spcPct val="80000"/>
              </a:lnSpc>
            </a:pPr>
            <a:r>
              <a:rPr lang="ru-RU" sz="800"/>
              <a:t>1 — общий вид спорофита; 2 — сорус спорангиев; 3 — вскрывшийся спорангий; 4 — прорастание споры; 5 — заросток; 6 — антеридий (а — молодой; б — со сперматозоидами); 7 — архегоний (а — молодой; б — зрелый); 8 — развивающийся спорофит.</a:t>
            </a:r>
          </a:p>
          <a:p>
            <a:pPr>
              <a:lnSpc>
                <a:spcPct val="80000"/>
              </a:lnSpc>
            </a:pPr>
            <a:r>
              <a:rPr lang="ru-RU" sz="800"/>
              <a:t>в коре стебля имеется механическая ткань, в центре — несколько концентрических прово-дящих пучков; ксилема, образованная трахеидами, окружена флоэмой из ситовидных клеток без клеток-спутниц;</a:t>
            </a:r>
          </a:p>
          <a:p>
            <a:pPr>
              <a:lnSpc>
                <a:spcPct val="80000"/>
              </a:lnSpc>
            </a:pPr>
            <a:r>
              <a:rPr lang="ru-RU" sz="800"/>
              <a:t>листья (</a:t>
            </a:r>
            <a:r>
              <a:rPr lang="ru-RU" sz="800" i="1"/>
              <a:t>вайи</a:t>
            </a:r>
            <a:r>
              <a:rPr lang="ru-RU" sz="800"/>
              <a:t>), длительное время сохраняют способность к верхушечному росту; могут быть как цельными, так и перистыми; типичный</a:t>
            </a:r>
          </a:p>
          <a:p>
            <a:pPr>
              <a:lnSpc>
                <a:spcPct val="80000"/>
              </a:lnSpc>
            </a:pPr>
            <a:r>
              <a:rPr lang="ru-RU" sz="800"/>
              <a:t>цельный лист дифференцирован на черешок и листовую пластинку; у подавляющего большинства папоротников листья перистые, имеющие черешок, продолжающийся в рахис — ось листа, на которой располагаются перья; часто листья совмещают функцию фотосинтеза и спороношения;</a:t>
            </a:r>
          </a:p>
          <a:p>
            <a:pPr>
              <a:lnSpc>
                <a:spcPct val="80000"/>
              </a:lnSpc>
            </a:pPr>
            <a:r>
              <a:rPr lang="ru-RU" sz="800"/>
              <a:t>спорангии располагаются на нижней поверхности листьев и чаще всего собраны группами — </a:t>
            </a:r>
            <a:r>
              <a:rPr lang="ru-RU" sz="800" i="1"/>
              <a:t>сорусами</a:t>
            </a:r>
            <a:r>
              <a:rPr lang="ru-RU" sz="800"/>
              <a:t>, покрытыми общим покрывальцем — </a:t>
            </a:r>
            <a:r>
              <a:rPr lang="ru-RU" sz="800" i="1"/>
              <a:t>индузием</a:t>
            </a:r>
            <a:r>
              <a:rPr lang="ru-RU" sz="800"/>
              <a:t>, представляющим собой вырост ткани листа;</a:t>
            </a:r>
          </a:p>
          <a:p>
            <a:pPr>
              <a:lnSpc>
                <a:spcPct val="80000"/>
              </a:lnSpc>
            </a:pPr>
            <a:r>
              <a:rPr lang="ru-RU" sz="800"/>
              <a:t>в основном папоротники — равноспоровые растения;</a:t>
            </a:r>
          </a:p>
          <a:p>
            <a:pPr>
              <a:lnSpc>
                <a:spcPct val="80000"/>
              </a:lnSpc>
            </a:pPr>
            <a:r>
              <a:rPr lang="ru-RU" sz="800"/>
              <a:t>из спор у подавляющего большинства равноспоровых папоротников развивается обоеполый гаметофит (называемый также заростком), имеющий вид зеленой пластинки, прикрепляющийся к субстрату ризоидами;</a:t>
            </a:r>
          </a:p>
          <a:p>
            <a:pPr>
              <a:lnSpc>
                <a:spcPct val="80000"/>
              </a:lnSpc>
            </a:pPr>
            <a:r>
              <a:rPr lang="ru-RU" sz="800"/>
              <a:t>архегонии и антеридии развиваются на нижней поверхности заростка;</a:t>
            </a:r>
          </a:p>
          <a:p>
            <a:pPr>
              <a:lnSpc>
                <a:spcPct val="80000"/>
              </a:lnSpc>
            </a:pPr>
            <a:r>
              <a:rPr lang="ru-RU" sz="800"/>
              <a:t>для оплодотворения необходима вода;</a:t>
            </a:r>
          </a:p>
          <a:p>
            <a:pPr>
              <a:lnSpc>
                <a:spcPct val="80000"/>
              </a:lnSpc>
            </a:pPr>
            <a:r>
              <a:rPr lang="ru-RU" sz="800"/>
              <a:t>из зиготы сначала развивается зародыш, а затем взрослый спорофит.</a:t>
            </a:r>
          </a:p>
          <a:p>
            <a:pPr>
              <a:lnSpc>
                <a:spcPct val="80000"/>
              </a:lnSpc>
            </a:pPr>
            <a:r>
              <a:rPr lang="ru-RU" sz="800"/>
              <a:t>Щитовник мужской</a:t>
            </a:r>
          </a:p>
          <a:p>
            <a:pPr>
              <a:lnSpc>
                <a:spcPct val="80000"/>
              </a:lnSpc>
            </a:pPr>
            <a:r>
              <a:rPr lang="ru-RU" sz="800"/>
              <a:t>Один из наиболее широко распространенных в Европе видов папоротников (рис. 71). Произрастает преимущественно в тенистых лесах. Спорофит представлен крупным многолетним травянистым растением высотой до 1 метра. Корневище мощное, обильно покрытое остатками черешков листьев прошлых лет и ржаво-бурыми чешуйками. От нижней части корневища отходят тонкие придаточные корни. Пластинка листа дваждыперисторассеченная. Два года листья развиваются в почках под землей и только на третий год весной появляются над поверхностью почвы,  а  к осени  отмирают. Молодые листья закручены в виде улиток и долго растут своей верхушкой, постепенно раскручиваясь.</a:t>
            </a:r>
          </a:p>
          <a:p>
            <a:pPr>
              <a:lnSpc>
                <a:spcPct val="80000"/>
              </a:lnSpc>
            </a:pPr>
            <a:r>
              <a:rPr lang="ru-RU" sz="800"/>
              <a:t>На нижней поверхности листьев вдоль средних жилок к осени образуются спорангии, собранные в сорусы. В результате мейотического деления клеток спорогенной ткани образуются гаплоидные споры. После созревания спор стенка спорангия разрывается, обеспечивая тем самым распространение спор.</a:t>
            </a:r>
          </a:p>
          <a:p>
            <a:pPr>
              <a:lnSpc>
                <a:spcPct val="80000"/>
              </a:lnSpc>
            </a:pPr>
            <a:r>
              <a:rPr lang="ru-RU" sz="800"/>
              <a:t>Попав в благоприятные условия, спора прорастает и, из нее формируется гаметофит, который имеет вид сердцевидной пластинки длиной 1,5-5 мм. Заросток однослойный и только в средней части многослойный. На нижней, обращенной к земле, стороне образуется большое количество ризоидов, расположенных ближе к заостренной части пластинки. Здесь же находятся архегонии и антеридии. Архегонии располагаются на утолщенной части заростка, ближе к сердцевидной выемке, а антеридии — ближе к заостренной части, часто среди ризоидов. В антеридиях образуются лентовидные многожгутиковые (несколько десятков) сперматозоиды. Попав в воду, они устремляются к архегонию и через шейку проникают в его брюшко. Здесь происходит оплодотворение яйцеклетки и образование зиготы. Зародыш начинает развиваться в архегонии. До образования зеленого листа и собственных корней он зависит от гаметофита.</a:t>
            </a:r>
          </a:p>
          <a:p>
            <a:pPr>
              <a:lnSpc>
                <a:spcPct val="80000"/>
              </a:lnSpc>
            </a:pPr>
            <a:r>
              <a:rPr lang="ru-RU" sz="800"/>
              <a:t>Значение папоротников</a:t>
            </a:r>
          </a:p>
          <a:p>
            <a:pPr>
              <a:lnSpc>
                <a:spcPct val="80000"/>
              </a:lnSpc>
            </a:pPr>
            <a:r>
              <a:rPr lang="ru-RU" sz="800"/>
              <a:t>Папоротники являются важным компонентом многих растительных сообществ, особенно в тропических, субтропических, а также северных (преимущественно широколиственных) лесах. Многие папоротники являются индикаторами различных типов почв. Некоторые виды папоротников применяются в медицине как глистогонное средство, для лечения открытых ран, кашля и болезней горла. Виды азолы используются в качестве зеленого удобрения, обогащающего почву азотом. Некоторые папоротники используются в декоративном цветоводстве. 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790973" y="3778935"/>
            <a:ext cx="1419712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582217"/>
            <a:ext cx="8062912" cy="1102519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1687710"/>
            <a:ext cx="8062912" cy="131445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4509493"/>
            <a:ext cx="5791200" cy="273844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4238029"/>
            <a:ext cx="5791200" cy="273844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4314231"/>
            <a:ext cx="502920" cy="273844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36C226A6-C17E-46C6-BC62-EBC6DDADF5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9E4F9-0A67-4056-A6F3-73E48747BD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85750"/>
            <a:ext cx="1905000" cy="41148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85750"/>
            <a:ext cx="6248400" cy="41148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6E47C-B7F9-4701-BA02-3AB5140ABC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0620"/>
            <a:ext cx="8229600" cy="1049274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106"/>
            <a:ext cx="8229600" cy="3429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4860036"/>
            <a:ext cx="2133600" cy="226314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4860728"/>
            <a:ext cx="4260056" cy="225623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7D679-6CE8-4F06-A5FA-4097E0831B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5" y="5276"/>
            <a:ext cx="9129932" cy="5127674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790973" y="70340"/>
            <a:ext cx="1419712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4857750"/>
            <a:ext cx="2133600" cy="2286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4860728"/>
            <a:ext cx="4260056" cy="225623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607219"/>
            <a:ext cx="502920" cy="225623"/>
          </a:xfrm>
        </p:spPr>
        <p:txBody>
          <a:bodyPr/>
          <a:lstStyle/>
          <a:p>
            <a:fld id="{5CCA1642-71EF-4AE0-91D9-19C43783451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6" y="7036"/>
            <a:ext cx="2672861" cy="142515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1" y="5276"/>
            <a:ext cx="9136967" cy="513295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03599"/>
            <a:ext cx="7239000" cy="1021556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225152"/>
            <a:ext cx="3886200" cy="17145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91829"/>
            <a:ext cx="4038600" cy="3394472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91829"/>
            <a:ext cx="4038600" cy="3394472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4860727"/>
            <a:ext cx="2133600" cy="226314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4860727"/>
            <a:ext cx="4260056" cy="226314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4860727"/>
            <a:ext cx="502920" cy="226314"/>
          </a:xfrm>
        </p:spPr>
        <p:txBody>
          <a:bodyPr/>
          <a:lstStyle/>
          <a:p>
            <a:fld id="{898F5314-35E3-4D4A-95C8-457A101494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9" y="218049"/>
            <a:ext cx="1066800" cy="4615434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7" y="218049"/>
            <a:ext cx="581024" cy="226314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7" y="2570343"/>
            <a:ext cx="581024" cy="226314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29" y="218049"/>
            <a:ext cx="6858000" cy="226314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29" y="2570343"/>
            <a:ext cx="6858000" cy="22631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4860727"/>
            <a:ext cx="2130552" cy="226314"/>
          </a:xfrm>
        </p:spPr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4860727"/>
            <a:ext cx="4261104" cy="226314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4862322"/>
            <a:ext cx="502920" cy="226314"/>
          </a:xfrm>
        </p:spPr>
        <p:txBody>
          <a:bodyPr/>
          <a:lstStyle>
            <a:lvl1pPr algn="ctr">
              <a:defRPr/>
            </a:lvl1pPr>
          </a:lstStyle>
          <a:p>
            <a:fld id="{3A50D53E-B37B-4EA0-96D3-E7D0000A6D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79BAC-A42F-49E3-8D6F-580F44091C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4860727"/>
            <a:ext cx="2133600" cy="226314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4861419"/>
            <a:ext cx="4260056" cy="22562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4860727"/>
            <a:ext cx="502920" cy="226314"/>
          </a:xfrm>
        </p:spPr>
        <p:txBody>
          <a:bodyPr/>
          <a:lstStyle/>
          <a:p>
            <a:fld id="{65ED9316-7144-41E6-9D91-19EF9627A4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275748"/>
            <a:ext cx="914400" cy="44577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275748"/>
            <a:ext cx="2438400" cy="44577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1" y="240030"/>
            <a:ext cx="5276088" cy="449199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4917186"/>
            <a:ext cx="2133600" cy="226314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4917186"/>
            <a:ext cx="5143120" cy="226314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4917186"/>
            <a:ext cx="502920" cy="226314"/>
          </a:xfrm>
        </p:spPr>
        <p:txBody>
          <a:bodyPr/>
          <a:lstStyle>
            <a:lvl1pPr>
              <a:defRPr sz="900"/>
            </a:lvl1pPr>
          </a:lstStyle>
          <a:p>
            <a:fld id="{2D4F4536-B056-4852-A557-5C2CBC5ABA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13172"/>
            <a:ext cx="914400" cy="48006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280474"/>
            <a:ext cx="7333488" cy="41148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4400550"/>
            <a:ext cx="7333488" cy="51435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4917186"/>
            <a:ext cx="2103120" cy="226314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4917877"/>
            <a:ext cx="4948072" cy="226314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4917186"/>
            <a:ext cx="365760" cy="226314"/>
          </a:xfrm>
        </p:spPr>
        <p:txBody>
          <a:bodyPr/>
          <a:lstStyle>
            <a:lvl1pPr algn="ctr">
              <a:defRPr sz="900"/>
            </a:lvl1pPr>
          </a:lstStyle>
          <a:p>
            <a:fld id="{742BE45D-7939-4294-B4EC-12CC05625C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5" y="10552"/>
            <a:ext cx="9129932" cy="5127674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" y="5276"/>
            <a:ext cx="9136967" cy="513295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6" y="3711307"/>
            <a:ext cx="2672861" cy="142515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00620"/>
            <a:ext cx="8229600" cy="1049274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412106"/>
            <a:ext cx="8229600" cy="3429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4860727"/>
            <a:ext cx="2133600" cy="226314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4861419"/>
            <a:ext cx="4260056" cy="22562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4860727"/>
            <a:ext cx="502920" cy="226314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0B7D566C-1178-49BF-883C-36C993DC10D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pull dir="rd"/>
  </p:transition>
  <p:timing>
    <p:tnLst>
      <p:par>
        <p:cTn id="1" dur="indefinite" restart="never" nodeType="tmRoot"/>
      </p:par>
    </p:tnLst>
  </p:timing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851670"/>
            <a:ext cx="9396536" cy="929886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be-BY" sz="4800" b="1" i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Мой город Казань как экосистема</a:t>
            </a:r>
            <a:endParaRPr lang="ru-RU" sz="4800" b="1" i="1" cap="all" dirty="0">
              <a:ln w="0"/>
              <a:solidFill>
                <a:schemeClr val="accent6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50000" endPos="50000" dist="5000" dir="5400000" sy="-100000" rotWithShape="0"/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0"/>
            <a:ext cx="9324528" cy="257175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be-BY" sz="2400" b="1" dirty="0" smtClean="0"/>
              <a:t>Экосистема</a:t>
            </a:r>
            <a:r>
              <a:rPr lang="be-BY" sz="2400" dirty="0" smtClean="0"/>
              <a:t> - совокупность живых организмов (</a:t>
            </a:r>
            <a:r>
              <a:rPr lang="be-BY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биоценоз</a:t>
            </a:r>
            <a:r>
              <a:rPr lang="be-BY" sz="2400" dirty="0" smtClean="0"/>
              <a:t>) и среды их обитания (</a:t>
            </a:r>
            <a:r>
              <a:rPr lang="be-BY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биотоп</a:t>
            </a:r>
            <a:r>
              <a:rPr lang="be-BY" sz="2400" dirty="0" smtClean="0"/>
              <a:t>), тесно взаимосвязанных между собой.</a:t>
            </a:r>
            <a:endParaRPr lang="ru-RU" sz="2400" dirty="0" smtClean="0"/>
          </a:p>
          <a:p>
            <a:r>
              <a:rPr lang="be-BY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Примеры элементов экосистемы</a:t>
            </a:r>
            <a:r>
              <a:rPr lang="be-BY" sz="2400" dirty="0" smtClean="0"/>
              <a:t>: растения, животные, грибы, бактерии, воздух, вода, почва.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2008" y="4435614"/>
            <a:ext cx="47880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 smtClean="0"/>
              <a:t>Пункты наблюдения за качеством воздуха в Казани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96544" y="1999239"/>
            <a:ext cx="4283968" cy="3164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-236562"/>
            <a:ext cx="9144000" cy="1049274"/>
          </a:xfrm>
        </p:spPr>
        <p:txBody>
          <a:bodyPr>
            <a:noAutofit/>
          </a:bodyPr>
          <a:lstStyle/>
          <a:p>
            <a:pPr algn="ctr"/>
            <a:r>
              <a:rPr lang="be-BY" sz="3600" dirty="0" smtClean="0"/>
              <a:t>Казань - город на реке Волге</a:t>
            </a:r>
            <a:endParaRPr lang="ru-RU" sz="36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635896" y="771550"/>
            <a:ext cx="5508104" cy="4659982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be-BY" b="1" dirty="0" smtClean="0"/>
              <a:t>Волги для экосистемы Казани </a:t>
            </a:r>
            <a:r>
              <a:rPr lang="be-BY" dirty="0" smtClean="0"/>
              <a:t>- это источник воды, транспортный путь, место обитания водных животных и растений.</a:t>
            </a:r>
            <a:endParaRPr lang="ru-RU" dirty="0" smtClean="0"/>
          </a:p>
          <a:p>
            <a:pPr algn="r"/>
            <a:r>
              <a:rPr lang="be-BY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Влияние города на Волгу</a:t>
            </a:r>
            <a:r>
              <a:rPr lang="be-BY" dirty="0" smtClean="0"/>
              <a:t>: загрязнение сточными водами, изменение водного режима, разрушение береговой линии.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2428" y="1145542"/>
            <a:ext cx="4550412" cy="3370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-308570"/>
            <a:ext cx="9144000" cy="1249894"/>
          </a:xfrm>
        </p:spPr>
        <p:txBody>
          <a:bodyPr>
            <a:normAutofit/>
          </a:bodyPr>
          <a:lstStyle/>
          <a:p>
            <a:pPr algn="ctr"/>
            <a:r>
              <a:rPr lang="be-BY" sz="3600" dirty="0" smtClean="0"/>
              <a:t>Зеленые зоны Казани</a:t>
            </a:r>
            <a:endParaRPr lang="ru-RU" sz="36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-468560" y="699542"/>
            <a:ext cx="5508104" cy="4443958"/>
          </a:xfrm>
        </p:spPr>
        <p:txBody>
          <a:bodyPr>
            <a:normAutofit/>
          </a:bodyPr>
          <a:lstStyle/>
          <a:p>
            <a:pPr algn="ctr"/>
            <a:r>
              <a:rPr lang="be-BY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Значение зеленых зон</a:t>
            </a:r>
            <a:r>
              <a:rPr lang="be-BY" sz="2400" dirty="0" smtClean="0"/>
              <a:t>: регулирование микроклимата, очищение воздуха, создание мест отдыха для горожан, среда обитания для животных и растений.</a:t>
            </a:r>
            <a:endParaRPr lang="ru-RU" sz="2400" dirty="0" smtClean="0"/>
          </a:p>
          <a:p>
            <a:pPr algn="ctr"/>
            <a:r>
              <a:rPr lang="be-BY" sz="24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Примеры зеленых зон</a:t>
            </a:r>
            <a:r>
              <a:rPr lang="be-BY" sz="2400" dirty="0" smtClean="0"/>
              <a:t>: Казанский Кремль, парк Победы, Черное озеро, лес "Дубрава", Ботанический сад.</a:t>
            </a:r>
            <a:endParaRPr lang="ru-RU" sz="24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11100" y="601216"/>
            <a:ext cx="2933308" cy="1898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3433478"/>
            <a:ext cx="3168352" cy="1710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73040" y="1995686"/>
            <a:ext cx="3207472" cy="1943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20080" y="-308570"/>
            <a:ext cx="9180512" cy="1049274"/>
          </a:xfrm>
        </p:spPr>
        <p:txBody>
          <a:bodyPr>
            <a:noAutofit/>
          </a:bodyPr>
          <a:lstStyle/>
          <a:p>
            <a:pPr algn="ctr"/>
            <a:r>
              <a:rPr lang="be-BY" sz="3600" dirty="0" smtClean="0"/>
              <a:t>Животный мир Казани</a:t>
            </a:r>
            <a:endParaRPr lang="ru-RU" sz="36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419872" y="627534"/>
            <a:ext cx="5616624" cy="4515966"/>
          </a:xfrm>
        </p:spPr>
        <p:txBody>
          <a:bodyPr>
            <a:normAutofit lnSpcReduction="10000"/>
          </a:bodyPr>
          <a:lstStyle/>
          <a:p>
            <a:pPr algn="ctr"/>
            <a:r>
              <a:rPr lang="be-BY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Разнообразие животного мира</a:t>
            </a:r>
            <a:r>
              <a:rPr lang="be-BY" dirty="0" smtClean="0"/>
              <a:t>: влияние городских условий, адаптация животных к жизни в городе.</a:t>
            </a:r>
            <a:endParaRPr lang="ru-RU" dirty="0" smtClean="0"/>
          </a:p>
          <a:p>
            <a:pPr algn="ctr"/>
            <a:r>
              <a:rPr lang="be-BY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Примеры проблем</a:t>
            </a:r>
            <a:r>
              <a:rPr lang="be-BY" dirty="0" smtClean="0"/>
              <a:t>: загрязнение среды, сокращение мест обитания, конфликт с человеком.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3132835"/>
            <a:ext cx="2771800" cy="2010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491630"/>
            <a:ext cx="2880320" cy="1942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-1" y="0"/>
            <a:ext cx="2339752" cy="1738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-144016" y="-236562"/>
            <a:ext cx="9396536" cy="1049274"/>
          </a:xfrm>
        </p:spPr>
        <p:txBody>
          <a:bodyPr/>
          <a:lstStyle/>
          <a:p>
            <a:pPr algn="ctr"/>
            <a:r>
              <a:rPr lang="be-BY" dirty="0" smtClean="0"/>
              <a:t>Растительный мир Казани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-252536" y="627534"/>
            <a:ext cx="4499992" cy="4515966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be-BY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Разнообразие растительного мира</a:t>
            </a:r>
            <a:r>
              <a:rPr lang="be-BY" sz="3600" dirty="0" smtClean="0"/>
              <a:t>: влияние городских условий, интродукция новых видов, использование растений в озеленении.</a:t>
            </a:r>
            <a:endParaRPr lang="ru-RU" sz="3600" dirty="0" smtClean="0"/>
          </a:p>
          <a:p>
            <a:pPr algn="ctr"/>
            <a:r>
              <a:rPr lang="be-BY" sz="3600" u="sng" dirty="0" smtClean="0"/>
              <a:t>Примеры проблем</a:t>
            </a:r>
            <a:r>
              <a:rPr lang="be-BY" sz="3600" dirty="0" smtClean="0"/>
              <a:t>: загрязнение воздуха, почвы, вырубка деревьев, неконтролируемый рост инвазивных видов</a:t>
            </a:r>
            <a:r>
              <a:rPr lang="be-BY" dirty="0" smtClean="0"/>
              <a:t>.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627534"/>
            <a:ext cx="2930649" cy="3712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1623913"/>
            <a:ext cx="2771800" cy="351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49274"/>
          </a:xfrm>
        </p:spPr>
        <p:txBody>
          <a:bodyPr>
            <a:normAutofit fontScale="90000"/>
          </a:bodyPr>
          <a:lstStyle/>
          <a:p>
            <a:pPr algn="ctr"/>
            <a:r>
              <a:rPr lang="be-BY" dirty="0" smtClean="0"/>
              <a:t>Экология в Казани: проблемы и перспективы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1059582"/>
            <a:ext cx="9144000" cy="3240360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be-BY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Правильное обращение с отходами, экономия ресурсов, выбор экологически чистых товаров, участие в экологических акциях.</a:t>
            </a:r>
            <a:endParaRPr lang="ru-RU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be-BY" b="1" dirty="0" smtClean="0"/>
              <a:t>Перспективы развития</a:t>
            </a:r>
            <a:r>
              <a:rPr lang="be-BY" dirty="0" smtClean="0"/>
              <a:t>: развитие зеленой инфраструктуры, внедрение "зеленых" технологий, экологическое просвещение населения.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781425"/>
            <a:ext cx="2992980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3727903"/>
            <a:ext cx="2771800" cy="1415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1851670"/>
            <a:ext cx="8229600" cy="104927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</a:schemeClr>
                </a:solidFill>
                <a:effectLst/>
              </a:rPr>
              <a:t>БЛАГОДАРЮ ЗА ВНИМАНИЕ!</a:t>
            </a:r>
            <a:endParaRPr lang="ru-RU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accent1">
                  <a:lumMod val="75000"/>
                </a:schemeClr>
              </a:solidFill>
              <a:effectLst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 flipH="1" flipV="1">
            <a:off x="8686800" y="4841106"/>
            <a:ext cx="3302024" cy="1547068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865</TotalTime>
  <Words>258</Words>
  <Application>Microsoft Office PowerPoint</Application>
  <PresentationFormat>Экран (16:9)</PresentationFormat>
  <Paragraphs>45</Paragraphs>
  <Slides>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Century Gothic</vt:lpstr>
      <vt:lpstr>Verdana</vt:lpstr>
      <vt:lpstr>Wingdings 2</vt:lpstr>
      <vt:lpstr>Яркая</vt:lpstr>
      <vt:lpstr>Мой город Казань как экосистема</vt:lpstr>
      <vt:lpstr>Презентация PowerPoint</vt:lpstr>
      <vt:lpstr>Казань - город на реке Волге</vt:lpstr>
      <vt:lpstr>Зеленые зоны Казани</vt:lpstr>
      <vt:lpstr>Животный мир Казани</vt:lpstr>
      <vt:lpstr>Растительный мир Казани</vt:lpstr>
      <vt:lpstr>Экология в Казани: проблемы и перспективы</vt:lpstr>
      <vt:lpstr>БЛАГОДАРЮ ЗА ВНИМАНИЕ!</vt:lpstr>
    </vt:vector>
  </TitlesOfParts>
  <Company>PTL#1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Отдел: Голосеменные</dc:title>
  <dc:creator>Pimenov AV</dc:creator>
  <cp:lastModifiedBy>STUFF</cp:lastModifiedBy>
  <cp:revision>59</cp:revision>
  <dcterms:created xsi:type="dcterms:W3CDTF">2003-12-06T14:28:39Z</dcterms:created>
  <dcterms:modified xsi:type="dcterms:W3CDTF">2024-10-07T16:08:01Z</dcterms:modified>
</cp:coreProperties>
</file>