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Презентацию или виртуальный тур по учреждению культуры своего региона готовят по сайту учреждения, его стендам и буклетам, по беседам с сотрудниками и посетителями; фотографии, видео и интервью снимают с разрешения администрации и с согласия собеседников.
Шаблон плана презентации: в скобках — что вписать о своём учреждении и где это узнать.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_FIELDS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17320"/>
            <a:ext cx="65836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е: название учреждения"/>
          <p:cNvSpPr/>
          <p:nvPr/>
        </p:nvSpPr>
        <p:spPr>
          <a:xfrm>
            <a:off x="731520" y="685800"/>
            <a:ext cx="6583680" cy="54864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20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Название учреждения: …</a:t>
            </a:r>
            <a:endParaRPr lang="ru-RU" sz="2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141732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Учреждение культуры нашего края</a:t>
            </a:r>
            <a:endParaRPr lang="ru-RU" sz="4400" dirty="0"/>
          </a:p>
        </p:txBody>
      </p:sp>
      <p:sp>
        <p:nvSpPr>
          <p:cNvPr id="4" name="Вид учреждения"/>
          <p:cNvSpPr txBox="1"/>
          <p:nvPr/>
        </p:nvSpPr>
        <p:spPr>
          <a:xfrm>
            <a:off x="731520" y="301752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 учреждения:</a:t>
            </a:r>
            <a:endParaRPr lang="ru-RU" sz="1800" dirty="0"/>
          </a:p>
        </p:txBody>
      </p:sp>
      <p:sp>
        <p:nvSpPr>
          <p:cNvPr id="5" name="Поле: вид учреждения"/>
          <p:cNvSpPr/>
          <p:nvPr/>
        </p:nvSpPr>
        <p:spPr>
          <a:xfrm>
            <a:off x="2560320" y="3017520"/>
            <a:ext cx="4754880" cy="777240"/>
          </a:xfrm>
          <a:prstGeom prst="roundRect">
            <a:avLst>
              <a:gd name="adj" fmla="val 941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музей, библиотека, театр, дом культуры или другое — по сайту учреждения</a:t>
            </a:r>
            <a:endParaRPr lang="ru-RU" sz="1500" dirty="0"/>
          </a:p>
        </p:txBody>
      </p:sp>
      <p:sp>
        <p:nvSpPr>
          <p:cNvPr id="6" name="Текст слайда 1"/>
          <p:cNvSpPr txBox="1"/>
          <p:nvPr/>
        </p:nvSpPr>
        <p:spPr>
          <a:xfrm>
            <a:off x="731520" y="406908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Учреждения культуры обеспечивают сохранение культурного наследия, создание, распространение и освоение культурных ценностей, развитие творческих инициатив и доступ населения к культурным ценностям.</a:t>
            </a:r>
            <a:endParaRPr lang="ru-RU" sz="1800" dirty="0"/>
          </a:p>
        </p:txBody>
      </p:sp>
      <p:sp>
        <p:nvSpPr>
          <p:cNvPr id="7" name="Поле: регион"/>
          <p:cNvSpPr/>
          <p:nvPr/>
        </p:nvSpPr>
        <p:spPr>
          <a:xfrm>
            <a:off x="731520" y="5577840"/>
            <a:ext cx="3154680" cy="475488"/>
          </a:xfrm>
          <a:prstGeom prst="roundRect">
            <a:avLst>
              <a:gd name="adj" fmla="val 1538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Регион: …</a:t>
            </a:r>
            <a:endParaRPr lang="ru-RU" sz="1500" dirty="0"/>
          </a:p>
        </p:txBody>
      </p:sp>
      <p:sp>
        <p:nvSpPr>
          <p:cNvPr id="8" name="Поле: автор"/>
          <p:cNvSpPr/>
          <p:nvPr/>
        </p:nvSpPr>
        <p:spPr>
          <a:xfrm>
            <a:off x="4160520" y="5577840"/>
            <a:ext cx="3154680" cy="475488"/>
          </a:xfrm>
          <a:prstGeom prst="roundRect">
            <a:avLst>
              <a:gd name="adj" fmla="val 1538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Подготовил(а): …</a:t>
            </a:r>
            <a:endParaRPr lang="ru-RU" sz="1500" dirty="0"/>
          </a:p>
        </p:txBody>
      </p:sp>
      <p:sp>
        <p:nvSpPr>
          <p:cNvPr id="9" name="Титульная иллюстрация: ореол"/>
          <p:cNvSpPr/>
          <p:nvPr/>
        </p:nvSpPr>
        <p:spPr>
          <a:xfrm>
            <a:off x="7841894" y="1551280"/>
            <a:ext cx="3755441" cy="3755441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10" name="Титульная иллюстрация: кольцо"/>
          <p:cNvSpPr/>
          <p:nvPr/>
        </p:nvSpPr>
        <p:spPr>
          <a:xfrm>
            <a:off x="8027975" y="1737360"/>
            <a:ext cx="3383280" cy="338328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11" name="Титульная иллюстрация: диск"/>
          <p:cNvSpPr/>
          <p:nvPr/>
        </p:nvSpPr>
        <p:spPr>
          <a:xfrm>
            <a:off x="8163306" y="1872691"/>
            <a:ext cx="3112618" cy="311261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Титульная иллюстрация: иконка" descr="Учреждение культуры нашего края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1460" y="2650846"/>
            <a:ext cx="1556309" cy="15563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Учреждения культуры в России</a:t>
            </a:r>
            <a:endParaRPr lang="ru-RU" sz="3400" dirty="0"/>
          </a:p>
        </p:txBody>
      </p:sp>
      <p:sp>
        <p:nvSpPr>
          <p:cNvPr id="3" name="Вводный текст"/>
          <p:cNvSpPr txBox="1"/>
          <p:nvPr/>
        </p:nvSpPr>
        <p:spPr>
          <a:xfrm>
            <a:off x="548640" y="146304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Государство создало, поддерживает и развивает общероссийскую систему учреждений культуры:</a:t>
            </a:r>
            <a:endParaRPr lang="ru-RU" sz="2000" dirty="0"/>
          </a:p>
        </p:txBody>
      </p:sp>
      <p:sp>
        <p:nvSpPr>
          <p:cNvPr id="4" name="Вид учреждений 1: кольцо"/>
          <p:cNvSpPr/>
          <p:nvPr/>
        </p:nvSpPr>
        <p:spPr>
          <a:xfrm>
            <a:off x="883898" y="212140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5" name="Вид учреждений 1: диск"/>
          <p:cNvSpPr/>
          <p:nvPr/>
        </p:nvSpPr>
        <p:spPr>
          <a:xfrm>
            <a:off x="929618" y="2167128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Вид учреждений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5358" y="2372868"/>
            <a:ext cx="411480" cy="411480"/>
          </a:xfrm>
          <a:prstGeom prst="rect">
            <a:avLst/>
          </a:prstGeom>
        </p:spPr>
      </p:pic>
      <p:sp>
        <p:nvSpPr>
          <p:cNvPr id="7" name="Подпись 1"/>
          <p:cNvSpPr txBox="1"/>
          <p:nvPr/>
        </p:nvSpPr>
        <p:spPr>
          <a:xfrm>
            <a:off x="585216" y="3145536"/>
            <a:ext cx="15117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дома культуры и клубные учреждения,</a:t>
            </a:r>
            <a:endParaRPr lang="ru-RU" sz="1600" dirty="0"/>
          </a:p>
        </p:txBody>
      </p:sp>
      <p:sp>
        <p:nvSpPr>
          <p:cNvPr id="8" name="Вид учреждений 2: кольцо"/>
          <p:cNvSpPr/>
          <p:nvPr/>
        </p:nvSpPr>
        <p:spPr>
          <a:xfrm>
            <a:off x="2468815" y="212140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9" name="Вид учреждений 2: диск"/>
          <p:cNvSpPr/>
          <p:nvPr/>
        </p:nvSpPr>
        <p:spPr>
          <a:xfrm>
            <a:off x="2514535" y="2167128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Вид учреждений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275" y="2372868"/>
            <a:ext cx="411480" cy="411480"/>
          </a:xfrm>
          <a:prstGeom prst="rect">
            <a:avLst/>
          </a:prstGeom>
        </p:spPr>
      </p:pic>
      <p:sp>
        <p:nvSpPr>
          <p:cNvPr id="11" name="Подпись 2"/>
          <p:cNvSpPr txBox="1"/>
          <p:nvPr/>
        </p:nvSpPr>
        <p:spPr>
          <a:xfrm>
            <a:off x="2170132" y="3145536"/>
            <a:ext cx="15117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библиотеки,</a:t>
            </a:r>
            <a:endParaRPr lang="ru-RU" sz="1600" dirty="0"/>
          </a:p>
        </p:txBody>
      </p:sp>
      <p:sp>
        <p:nvSpPr>
          <p:cNvPr id="12" name="Вид учреждений 3: кольцо"/>
          <p:cNvSpPr/>
          <p:nvPr/>
        </p:nvSpPr>
        <p:spPr>
          <a:xfrm>
            <a:off x="4053731" y="212140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3" name="Вид учреждений 3: диск"/>
          <p:cNvSpPr/>
          <p:nvPr/>
        </p:nvSpPr>
        <p:spPr>
          <a:xfrm>
            <a:off x="4099451" y="2167128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Вид учреждений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91" y="2372868"/>
            <a:ext cx="411480" cy="411480"/>
          </a:xfrm>
          <a:prstGeom prst="rect">
            <a:avLst/>
          </a:prstGeom>
        </p:spPr>
      </p:pic>
      <p:sp>
        <p:nvSpPr>
          <p:cNvPr id="15" name="Подпись 3"/>
          <p:cNvSpPr txBox="1"/>
          <p:nvPr/>
        </p:nvSpPr>
        <p:spPr>
          <a:xfrm>
            <a:off x="3755049" y="3145536"/>
            <a:ext cx="15117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музеи и выставочные залы,</a:t>
            </a:r>
            <a:endParaRPr lang="ru-RU" sz="1600" dirty="0"/>
          </a:p>
        </p:txBody>
      </p:sp>
      <p:sp>
        <p:nvSpPr>
          <p:cNvPr id="16" name="Вид учреждений 4: кольцо"/>
          <p:cNvSpPr/>
          <p:nvPr/>
        </p:nvSpPr>
        <p:spPr>
          <a:xfrm>
            <a:off x="5638648" y="212140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7" name="Вид учреждений 4: диск"/>
          <p:cNvSpPr/>
          <p:nvPr/>
        </p:nvSpPr>
        <p:spPr>
          <a:xfrm>
            <a:off x="5684368" y="2167128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Вид учреждений 4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108" y="2372868"/>
            <a:ext cx="411480" cy="411480"/>
          </a:xfrm>
          <a:prstGeom prst="rect">
            <a:avLst/>
          </a:prstGeom>
        </p:spPr>
      </p:pic>
      <p:sp>
        <p:nvSpPr>
          <p:cNvPr id="19" name="Подпись 4"/>
          <p:cNvSpPr txBox="1"/>
          <p:nvPr/>
        </p:nvSpPr>
        <p:spPr>
          <a:xfrm>
            <a:off x="5339965" y="3145536"/>
            <a:ext cx="15117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театры и концертные организации,</a:t>
            </a:r>
            <a:endParaRPr lang="ru-RU" sz="1600" dirty="0"/>
          </a:p>
        </p:txBody>
      </p:sp>
      <p:sp>
        <p:nvSpPr>
          <p:cNvPr id="20" name="Вид учреждений 5: кольцо"/>
          <p:cNvSpPr/>
          <p:nvPr/>
        </p:nvSpPr>
        <p:spPr>
          <a:xfrm>
            <a:off x="7223564" y="212140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1" name="Вид учреждений 5: диск"/>
          <p:cNvSpPr/>
          <p:nvPr/>
        </p:nvSpPr>
        <p:spPr>
          <a:xfrm>
            <a:off x="7269284" y="2167128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Вид учреждений 5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024" y="2372868"/>
            <a:ext cx="411480" cy="411480"/>
          </a:xfrm>
          <a:prstGeom prst="rect">
            <a:avLst/>
          </a:prstGeom>
        </p:spPr>
      </p:pic>
      <p:sp>
        <p:nvSpPr>
          <p:cNvPr id="23" name="Подпись 5"/>
          <p:cNvSpPr txBox="1"/>
          <p:nvPr/>
        </p:nvSpPr>
        <p:spPr>
          <a:xfrm>
            <a:off x="6924882" y="3145536"/>
            <a:ext cx="15117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цирки,</a:t>
            </a:r>
            <a:endParaRPr lang="ru-RU" sz="1600" dirty="0"/>
          </a:p>
        </p:txBody>
      </p:sp>
      <p:sp>
        <p:nvSpPr>
          <p:cNvPr id="24" name="Вид учреждений 6: кольцо"/>
          <p:cNvSpPr/>
          <p:nvPr/>
        </p:nvSpPr>
        <p:spPr>
          <a:xfrm>
            <a:off x="8808481" y="212140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5" name="Вид учреждений 6: диск"/>
          <p:cNvSpPr/>
          <p:nvPr/>
        </p:nvSpPr>
        <p:spPr>
          <a:xfrm>
            <a:off x="8854201" y="2167128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Вид учреждений 6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9941" y="2372868"/>
            <a:ext cx="411480" cy="411480"/>
          </a:xfrm>
          <a:prstGeom prst="rect">
            <a:avLst/>
          </a:prstGeom>
        </p:spPr>
      </p:pic>
      <p:sp>
        <p:nvSpPr>
          <p:cNvPr id="27" name="Подпись 6"/>
          <p:cNvSpPr txBox="1"/>
          <p:nvPr/>
        </p:nvSpPr>
        <p:spPr>
          <a:xfrm>
            <a:off x="8509798" y="3145536"/>
            <a:ext cx="15117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зоопарки,</a:t>
            </a:r>
            <a:endParaRPr lang="ru-RU" sz="1600" dirty="0"/>
          </a:p>
        </p:txBody>
      </p:sp>
      <p:sp>
        <p:nvSpPr>
          <p:cNvPr id="28" name="Вид учреждений 7: кольцо"/>
          <p:cNvSpPr/>
          <p:nvPr/>
        </p:nvSpPr>
        <p:spPr>
          <a:xfrm>
            <a:off x="10393397" y="212140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9" name="Вид учреждений 7: диск"/>
          <p:cNvSpPr/>
          <p:nvPr/>
        </p:nvSpPr>
        <p:spPr>
          <a:xfrm>
            <a:off x="10439117" y="2167128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0" name="Вид учреждений 7: иконка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4857" y="2372868"/>
            <a:ext cx="411480" cy="411480"/>
          </a:xfrm>
          <a:prstGeom prst="rect">
            <a:avLst/>
          </a:prstGeom>
        </p:spPr>
      </p:pic>
      <p:sp>
        <p:nvSpPr>
          <p:cNvPr id="31" name="Подпись 7"/>
          <p:cNvSpPr txBox="1"/>
          <p:nvPr/>
        </p:nvSpPr>
        <p:spPr>
          <a:xfrm>
            <a:off x="10094715" y="3145536"/>
            <a:ext cx="15117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планетарии.</a:t>
            </a:r>
            <a:endParaRPr lang="ru-RU" sz="1600" dirty="0"/>
          </a:p>
        </p:txBody>
      </p:sp>
      <p:sp>
        <p:nvSpPr>
          <p:cNvPr id="32" name="Росстат: карточка"/>
          <p:cNvSpPr/>
          <p:nvPr/>
        </p:nvSpPr>
        <p:spPr>
          <a:xfrm>
            <a:off x="548640" y="4197096"/>
            <a:ext cx="5364328" cy="2112264"/>
          </a:xfrm>
          <a:prstGeom prst="roundRect">
            <a:avLst>
              <a:gd name="adj" fmla="val 519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33" name="Росстат: иконка: кольцо"/>
          <p:cNvSpPr/>
          <p:nvPr/>
        </p:nvSpPr>
        <p:spPr>
          <a:xfrm>
            <a:off x="822960" y="4841748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4" name="Росстат: иконка: диск"/>
          <p:cNvSpPr/>
          <p:nvPr/>
        </p:nvSpPr>
        <p:spPr>
          <a:xfrm>
            <a:off x="868680" y="4887468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5" name="Росстат: иконка: иконка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560" y="5070348"/>
            <a:ext cx="365760" cy="365760"/>
          </a:xfrm>
          <a:prstGeom prst="rect">
            <a:avLst/>
          </a:prstGeom>
        </p:spPr>
      </p:pic>
      <p:sp>
        <p:nvSpPr>
          <p:cNvPr id="36" name="Росстат"/>
          <p:cNvSpPr txBox="1"/>
          <p:nvPr/>
        </p:nvSpPr>
        <p:spPr>
          <a:xfrm>
            <a:off x="1920240" y="4334256"/>
            <a:ext cx="3718408" cy="1837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 данным Росстата за 2025 г., в стране </a:t>
            </a:r>
            <a:pPr algn="l" indent="0" marL="0">
              <a:buNone/>
            </a:pPr>
            <a:r>
              <a:rPr lang="ru-RU" alt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более 140 тыс.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учреждений культуры, среднее число их посещений в год — </a:t>
            </a:r>
            <a:pPr algn="l" indent="0" marL="0">
              <a:buNone/>
            </a:pPr>
            <a:r>
              <a:rPr lang="ru-RU" alt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свыше 500 млн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sz="2000" dirty="0"/>
          </a:p>
        </p:txBody>
      </p:sp>
      <p:sp>
        <p:nvSpPr>
          <p:cNvPr id="37" name="Цель системы: карточка"/>
          <p:cNvSpPr/>
          <p:nvPr/>
        </p:nvSpPr>
        <p:spPr>
          <a:xfrm>
            <a:off x="6278728" y="4197096"/>
            <a:ext cx="5364328" cy="2112264"/>
          </a:xfrm>
          <a:prstGeom prst="roundRect">
            <a:avLst>
              <a:gd name="adj" fmla="val 519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38" name="Цель системы: иконка: кольцо"/>
          <p:cNvSpPr/>
          <p:nvPr/>
        </p:nvSpPr>
        <p:spPr>
          <a:xfrm>
            <a:off x="6553048" y="4841748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9" name="Цель системы: иконка: диск"/>
          <p:cNvSpPr/>
          <p:nvPr/>
        </p:nvSpPr>
        <p:spPr>
          <a:xfrm>
            <a:off x="6598768" y="4887468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40" name="Цель системы: иконка: иконка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1648" y="5070348"/>
            <a:ext cx="365760" cy="365760"/>
          </a:xfrm>
          <a:prstGeom prst="rect">
            <a:avLst/>
          </a:prstGeom>
        </p:spPr>
      </p:pic>
      <p:sp>
        <p:nvSpPr>
          <p:cNvPr id="41" name="Цель системы"/>
          <p:cNvSpPr txBox="1"/>
          <p:nvPr/>
        </p:nvSpPr>
        <p:spPr>
          <a:xfrm>
            <a:off x="7650328" y="4334256"/>
            <a:ext cx="3718408" cy="1837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этой системы — равный доступ к общим культурным ценностям для жителей всех регионов, крупных городов и небольших населённых пунктов.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История учреждения</a:t>
            </a:r>
            <a:endParaRPr lang="ru-RU" sz="3400" dirty="0"/>
          </a:p>
        </p:txBody>
      </p:sp>
      <p:sp>
        <p:nvSpPr>
          <p:cNvPr id="3" name="Лента времени"/>
          <p:cNvSpPr/>
          <p:nvPr/>
        </p:nvSpPr>
        <p:spPr>
          <a:xfrm>
            <a:off x="2275789" y="1897380"/>
            <a:ext cx="7640117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4" name="Этап 1: кольцо"/>
          <p:cNvSpPr/>
          <p:nvPr/>
        </p:nvSpPr>
        <p:spPr>
          <a:xfrm>
            <a:off x="1841449" y="146304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5" name="Этап 1: диск"/>
          <p:cNvSpPr/>
          <p:nvPr/>
        </p:nvSpPr>
        <p:spPr>
          <a:xfrm>
            <a:off x="1887169" y="150876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Этап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1479" y="1703070"/>
            <a:ext cx="388620" cy="388620"/>
          </a:xfrm>
          <a:prstGeom prst="rect">
            <a:avLst/>
          </a:prstGeom>
        </p:spPr>
      </p:pic>
      <p:sp>
        <p:nvSpPr>
          <p:cNvPr id="7" name="Вопрос 1"/>
          <p:cNvSpPr txBox="1"/>
          <p:nvPr/>
        </p:nvSpPr>
        <p:spPr>
          <a:xfrm>
            <a:off x="548640" y="2468880"/>
            <a:ext cx="345429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 основания и кто стоял у истоков:</a:t>
            </a:r>
            <a:endParaRPr lang="ru-RU" sz="1800" dirty="0"/>
          </a:p>
        </p:txBody>
      </p:sp>
      <p:sp>
        <p:nvSpPr>
          <p:cNvPr id="8" name="Поле для заполнения 1"/>
          <p:cNvSpPr/>
          <p:nvPr/>
        </p:nvSpPr>
        <p:spPr>
          <a:xfrm>
            <a:off x="548640" y="3264408"/>
            <a:ext cx="3454298" cy="3044952"/>
          </a:xfrm>
          <a:prstGeom prst="roundRect">
            <a:avLst>
              <a:gd name="adj" fmla="val 240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по сайту учреждения или в краеведческом музее</a:t>
            </a:r>
            <a:endParaRPr lang="ru-RU" sz="1600" dirty="0"/>
          </a:p>
        </p:txBody>
      </p:sp>
      <p:sp>
        <p:nvSpPr>
          <p:cNvPr id="9" name="Этап 2: кольцо"/>
          <p:cNvSpPr/>
          <p:nvPr/>
        </p:nvSpPr>
        <p:spPr>
          <a:xfrm>
            <a:off x="5661508" y="146304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0" name="Этап 2: диск"/>
          <p:cNvSpPr/>
          <p:nvPr/>
        </p:nvSpPr>
        <p:spPr>
          <a:xfrm>
            <a:off x="5707228" y="150876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Этап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538" y="1703070"/>
            <a:ext cx="388620" cy="388620"/>
          </a:xfrm>
          <a:prstGeom prst="rect">
            <a:avLst/>
          </a:prstGeom>
        </p:spPr>
      </p:pic>
      <p:sp>
        <p:nvSpPr>
          <p:cNvPr id="12" name="Вопрос 2"/>
          <p:cNvSpPr txBox="1"/>
          <p:nvPr/>
        </p:nvSpPr>
        <p:spPr>
          <a:xfrm>
            <a:off x="4368698" y="2468880"/>
            <a:ext cx="345429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менялись здание, коллекции, фонды или репертуар:</a:t>
            </a:r>
            <a:endParaRPr lang="ru-RU" sz="1800" dirty="0"/>
          </a:p>
        </p:txBody>
      </p:sp>
      <p:sp>
        <p:nvSpPr>
          <p:cNvPr id="13" name="Поле для фото 2"/>
          <p:cNvSpPr/>
          <p:nvPr/>
        </p:nvSpPr>
        <p:spPr>
          <a:xfrm>
            <a:off x="4368698" y="3264408"/>
            <a:ext cx="3454298" cy="3044952"/>
          </a:xfrm>
          <a:prstGeom prst="roundRect">
            <a:avLst>
              <a:gd name="adj" fmla="val 240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14" name="Поле для фото 2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368" y="4055364"/>
            <a:ext cx="822960" cy="822960"/>
          </a:xfrm>
          <a:prstGeom prst="rect">
            <a:avLst/>
          </a:prstGeom>
        </p:spPr>
      </p:pic>
      <p:sp>
        <p:nvSpPr>
          <p:cNvPr id="15" name="Поле для фото 2: подпись"/>
          <p:cNvSpPr txBox="1"/>
          <p:nvPr/>
        </p:nvSpPr>
        <p:spPr>
          <a:xfrm>
            <a:off x="4643018" y="5015484"/>
            <a:ext cx="29056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старые фотографии и документы — в архиве учреждения, у старейших сотрудников</a:t>
            </a:r>
            <a:endParaRPr lang="ru-RU" sz="1600" dirty="0"/>
          </a:p>
        </p:txBody>
      </p:sp>
      <p:sp>
        <p:nvSpPr>
          <p:cNvPr id="16" name="Этап 3: кольцо"/>
          <p:cNvSpPr/>
          <p:nvPr/>
        </p:nvSpPr>
        <p:spPr>
          <a:xfrm>
            <a:off x="9481566" y="146304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7" name="Этап 3: диск"/>
          <p:cNvSpPr/>
          <p:nvPr/>
        </p:nvSpPr>
        <p:spPr>
          <a:xfrm>
            <a:off x="9527286" y="150876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Этап 3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1596" y="1703070"/>
            <a:ext cx="388620" cy="388620"/>
          </a:xfrm>
          <a:prstGeom prst="rect">
            <a:avLst/>
          </a:prstGeom>
        </p:spPr>
      </p:pic>
      <p:sp>
        <p:nvSpPr>
          <p:cNvPr id="19" name="Вопрос 3"/>
          <p:cNvSpPr txBox="1"/>
          <p:nvPr/>
        </p:nvSpPr>
        <p:spPr>
          <a:xfrm>
            <a:off x="8188757" y="2468880"/>
            <a:ext cx="345429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Учреждение в годы Великой Отечественной войны:</a:t>
            </a:r>
            <a:endParaRPr lang="ru-RU" sz="1800" dirty="0"/>
          </a:p>
        </p:txBody>
      </p:sp>
      <p:sp>
        <p:nvSpPr>
          <p:cNvPr id="20" name="Поле для заполнения 3"/>
          <p:cNvSpPr/>
          <p:nvPr/>
        </p:nvSpPr>
        <p:spPr>
          <a:xfrm>
            <a:off x="8188757" y="3264408"/>
            <a:ext cx="3454298" cy="3044952"/>
          </a:xfrm>
          <a:prstGeom prst="roundRect">
            <a:avLst>
              <a:gd name="adj" fmla="val 240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если оно тогда уже работало — по документам архива и воспоминаниям сотрудников</a:t>
            </a:r>
            <a:endParaRPr lang="ru-RU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Значение для жителей</a:t>
            </a:r>
            <a:endParaRPr lang="ru-RU" sz="3400" dirty="0"/>
          </a:p>
        </p:txBody>
      </p:sp>
      <p:sp>
        <p:nvSpPr>
          <p:cNvPr id="3" name="Федеральный текст 1: иконка: кольцо"/>
          <p:cNvSpPr/>
          <p:nvPr/>
        </p:nvSpPr>
        <p:spPr>
          <a:xfrm>
            <a:off x="548640" y="246126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Федеральный текст 1: иконка: диск"/>
          <p:cNvSpPr/>
          <p:nvPr/>
        </p:nvSpPr>
        <p:spPr>
          <a:xfrm>
            <a:off x="594360" y="250698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Федеральный текст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689860"/>
            <a:ext cx="365760" cy="365760"/>
          </a:xfrm>
          <a:prstGeom prst="rect">
            <a:avLst/>
          </a:prstGeom>
        </p:spPr>
      </p:pic>
      <p:sp>
        <p:nvSpPr>
          <p:cNvPr id="6" name="Федеральный текст 1"/>
          <p:cNvSpPr txBox="1"/>
          <p:nvPr/>
        </p:nvSpPr>
        <p:spPr>
          <a:xfrm>
            <a:off x="1691640" y="2087880"/>
            <a:ext cx="4892040" cy="156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Учреждения культуры играют ключевую роль в формировании гражданской идентичности, просвещении и социализации различных групп населения.</a:t>
            </a:r>
            <a:endParaRPr lang="ru-RU" sz="2000" dirty="0"/>
          </a:p>
        </p:txBody>
      </p:sp>
      <p:sp>
        <p:nvSpPr>
          <p:cNvPr id="7" name="Федеральный текст 2: иконка: кольцо"/>
          <p:cNvSpPr/>
          <p:nvPr/>
        </p:nvSpPr>
        <p:spPr>
          <a:xfrm>
            <a:off x="548640" y="448818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8" name="Федеральный текст 2: иконка: диск"/>
          <p:cNvSpPr/>
          <p:nvPr/>
        </p:nvSpPr>
        <p:spPr>
          <a:xfrm>
            <a:off x="594360" y="453390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Федеральный текст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716780"/>
            <a:ext cx="365760" cy="365760"/>
          </a:xfrm>
          <a:prstGeom prst="rect">
            <a:avLst/>
          </a:prstGeom>
        </p:spPr>
      </p:pic>
      <p:sp>
        <p:nvSpPr>
          <p:cNvPr id="10" name="Федеральный текст 2"/>
          <p:cNvSpPr txBox="1"/>
          <p:nvPr/>
        </p:nvSpPr>
        <p:spPr>
          <a:xfrm>
            <a:off x="1691640" y="4114800"/>
            <a:ext cx="4892040" cy="156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Небольшие краеведческие музеи бережно хранят местную историю, а модельные библиотеки в малых городах и сёлах выполняют функцию многопрофильного культурно-образовательного центра.</a:t>
            </a:r>
            <a:endParaRPr lang="ru-RU" sz="2000" dirty="0"/>
          </a:p>
        </p:txBody>
      </p:sp>
      <p:sp>
        <p:nvSpPr>
          <p:cNvPr id="11" name="Вопрос"/>
          <p:cNvSpPr txBox="1"/>
          <p:nvPr/>
        </p:nvSpPr>
        <p:spPr>
          <a:xfrm>
            <a:off x="6995160" y="1463040"/>
            <a:ext cx="46478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наше учреждение важно для края:</a:t>
            </a:r>
            <a:endParaRPr lang="ru-RU" sz="1800" dirty="0"/>
          </a:p>
        </p:txBody>
      </p:sp>
      <p:sp>
        <p:nvSpPr>
          <p:cNvPr id="12" name="Поле для заполнения"/>
          <p:cNvSpPr/>
          <p:nvPr/>
        </p:nvSpPr>
        <p:spPr>
          <a:xfrm>
            <a:off x="6995160" y="1984248"/>
            <a:ext cx="4647895" cy="1600200"/>
          </a:xfrm>
          <a:prstGeom prst="roundRect">
            <a:avLst>
              <a:gd name="adj" fmla="val 4571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14300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главные коллекции, спектакли, выставки, кружки, праздники — по сайту и рассказам сотрудников</a:t>
            </a:r>
            <a:endParaRPr lang="ru-RU" sz="1600" dirty="0"/>
          </a:p>
        </p:txBody>
      </p:sp>
      <p:sp>
        <p:nvSpPr>
          <p:cNvPr id="13" name="Поле для заполнения: иконка: кольцо"/>
          <p:cNvSpPr/>
          <p:nvPr/>
        </p:nvSpPr>
        <p:spPr>
          <a:xfrm>
            <a:off x="7123176" y="2112264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4" name="Поле для заполнения: иконка: диск"/>
          <p:cNvSpPr/>
          <p:nvPr/>
        </p:nvSpPr>
        <p:spPr>
          <a:xfrm>
            <a:off x="7168896" y="2157984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052" y="2263140"/>
            <a:ext cx="210312" cy="210312"/>
          </a:xfrm>
          <a:prstGeom prst="rect">
            <a:avLst/>
          </a:prstGeom>
        </p:spPr>
      </p:pic>
      <p:sp>
        <p:nvSpPr>
          <p:cNvPr id="16" name="Поле для фото"/>
          <p:cNvSpPr/>
          <p:nvPr/>
        </p:nvSpPr>
        <p:spPr>
          <a:xfrm>
            <a:off x="6995160" y="3858768"/>
            <a:ext cx="4647895" cy="2450592"/>
          </a:xfrm>
          <a:prstGeom prst="roundRect">
            <a:avLst>
              <a:gd name="adj" fmla="val 298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17" name="Поле для фото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519" y="4396435"/>
            <a:ext cx="735178" cy="735178"/>
          </a:xfrm>
          <a:prstGeom prst="rect">
            <a:avLst/>
          </a:prstGeom>
        </p:spPr>
      </p:pic>
      <p:sp>
        <p:nvSpPr>
          <p:cNvPr id="18" name="Поле для фото: подпись"/>
          <p:cNvSpPr txBox="1"/>
          <p:nvPr/>
        </p:nvSpPr>
        <p:spPr>
          <a:xfrm>
            <a:off x="7269480" y="5268773"/>
            <a:ext cx="40992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главные коллекции, спектакли, выставки, кружки, праздники</a:t>
            </a:r>
            <a:endParaRPr lang="ru-RU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Государственная поддержка</a:t>
            </a:r>
            <a:endParaRPr lang="ru-RU" sz="3400" dirty="0"/>
          </a:p>
        </p:txBody>
      </p:sp>
      <p:sp>
        <p:nvSpPr>
          <p:cNvPr id="3" name="Бюджет: карточка"/>
          <p:cNvSpPr/>
          <p:nvPr/>
        </p:nvSpPr>
        <p:spPr>
          <a:xfrm>
            <a:off x="548640" y="1463040"/>
            <a:ext cx="11094415" cy="109728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Бюджет: иконка: кольцо"/>
          <p:cNvSpPr/>
          <p:nvPr/>
        </p:nvSpPr>
        <p:spPr>
          <a:xfrm>
            <a:off x="822960" y="160020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Бюджет: иконка: диск"/>
          <p:cNvSpPr/>
          <p:nvPr/>
        </p:nvSpPr>
        <p:spPr>
          <a:xfrm>
            <a:off x="868680" y="16459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Бюджет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828800"/>
            <a:ext cx="365760" cy="365760"/>
          </a:xfrm>
          <a:prstGeom prst="rect">
            <a:avLst/>
          </a:prstGeom>
        </p:spPr>
      </p:pic>
      <p:sp>
        <p:nvSpPr>
          <p:cNvPr id="7" name="Бюджет"/>
          <p:cNvSpPr txBox="1"/>
          <p:nvPr/>
        </p:nvSpPr>
        <p:spPr>
          <a:xfrm>
            <a:off x="1920240" y="1600200"/>
            <a:ext cx="9448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Государство поддерживает учреждения культуры, выделяя им средства из бюджета: музеи, например, направляют их на содержание и обновление коллекции, заработную плату персонала, выставочную деятельность, реставрацию музейных предметов, научные исследования.</a:t>
            </a:r>
            <a:endParaRPr lang="ru-RU" sz="1700" dirty="0"/>
          </a:p>
        </p:txBody>
      </p:sp>
      <p:sp>
        <p:nvSpPr>
          <p:cNvPr id="8" name="Льготы: карточка"/>
          <p:cNvSpPr/>
          <p:nvPr/>
        </p:nvSpPr>
        <p:spPr>
          <a:xfrm>
            <a:off x="548640" y="2788920"/>
            <a:ext cx="11094415" cy="109728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Льготы: иконка: кольцо"/>
          <p:cNvSpPr/>
          <p:nvPr/>
        </p:nvSpPr>
        <p:spPr>
          <a:xfrm>
            <a:off x="822960" y="292608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Льготы: иконка: диск"/>
          <p:cNvSpPr/>
          <p:nvPr/>
        </p:nvSpPr>
        <p:spPr>
          <a:xfrm>
            <a:off x="868680" y="297180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Льготы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3154680"/>
            <a:ext cx="365760" cy="365760"/>
          </a:xfrm>
          <a:prstGeom prst="rect">
            <a:avLst/>
          </a:prstGeom>
        </p:spPr>
      </p:pic>
      <p:sp>
        <p:nvSpPr>
          <p:cNvPr id="12" name="Льготы"/>
          <p:cNvSpPr txBox="1"/>
          <p:nvPr/>
        </p:nvSpPr>
        <p:spPr>
          <a:xfrm>
            <a:off x="1920240" y="2926080"/>
            <a:ext cx="9448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Музеи дают льготы на билеты (для учащихся школ, пенсионеров, многодетных семей и др.) и дни бесплатного посещения, а библиотека предоставляет открытый и бесплатный доступ к информации для всех пользователей.</a:t>
            </a:r>
            <a:endParaRPr lang="ru-RU" sz="1700" dirty="0"/>
          </a:p>
        </p:txBody>
      </p:sp>
      <p:sp>
        <p:nvSpPr>
          <p:cNvPr id="13" name="Вопрос"/>
          <p:cNvSpPr txBox="1"/>
          <p:nvPr/>
        </p:nvSpPr>
        <p:spPr>
          <a:xfrm>
            <a:off x="548640" y="416052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сделано для нашего учреждения:</a:t>
            </a:r>
            <a:endParaRPr lang="ru-RU" sz="1800" dirty="0"/>
          </a:p>
        </p:txBody>
      </p:sp>
      <p:sp>
        <p:nvSpPr>
          <p:cNvPr id="14" name="Поле для заполнения"/>
          <p:cNvSpPr/>
          <p:nvPr/>
        </p:nvSpPr>
        <p:spPr>
          <a:xfrm>
            <a:off x="548640" y="4681728"/>
            <a:ext cx="5364328" cy="1627632"/>
          </a:xfrm>
          <a:prstGeom prst="roundRect">
            <a:avLst>
              <a:gd name="adj" fmla="val 4494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учредитель — Министерство культуры России, регион или муниципалитет</a:t>
            </a:r>
            <a:endParaRPr lang="ru-RU" sz="1600" dirty="0"/>
          </a:p>
        </p:txBody>
      </p:sp>
      <p:sp>
        <p:nvSpPr>
          <p:cNvPr id="15" name="Поле для заполнения: иконка: кольцо"/>
          <p:cNvSpPr/>
          <p:nvPr/>
        </p:nvSpPr>
        <p:spPr>
          <a:xfrm>
            <a:off x="676656" y="4809744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6" name="Поле для заполнения: иконка: диск"/>
          <p:cNvSpPr/>
          <p:nvPr/>
        </p:nvSpPr>
        <p:spPr>
          <a:xfrm>
            <a:off x="722376" y="4855464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7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" y="4960620"/>
            <a:ext cx="210312" cy="210312"/>
          </a:xfrm>
          <a:prstGeom prst="rect">
            <a:avLst/>
          </a:prstGeom>
        </p:spPr>
      </p:pic>
      <p:sp>
        <p:nvSpPr>
          <p:cNvPr id="18" name="Поле для заполнения"/>
          <p:cNvSpPr/>
          <p:nvPr/>
        </p:nvSpPr>
        <p:spPr>
          <a:xfrm>
            <a:off x="6278728" y="4681728"/>
            <a:ext cx="5364328" cy="1627632"/>
          </a:xfrm>
          <a:prstGeom prst="roundRect">
            <a:avLst>
              <a:gd name="adj" fmla="val 4494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14300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ремонт, реставрация, новое оборудование, гранты — по сайту учреждения и ответам администрации</a:t>
            </a:r>
            <a:endParaRPr lang="ru-RU" sz="1600" dirty="0"/>
          </a:p>
        </p:txBody>
      </p:sp>
      <p:sp>
        <p:nvSpPr>
          <p:cNvPr id="19" name="Поле для заполнения: иконка: кольцо"/>
          <p:cNvSpPr/>
          <p:nvPr/>
        </p:nvSpPr>
        <p:spPr>
          <a:xfrm>
            <a:off x="6406744" y="4809744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0" name="Поле для заполнения: иконка: диск"/>
          <p:cNvSpPr/>
          <p:nvPr/>
        </p:nvSpPr>
        <p:spPr>
          <a:xfrm>
            <a:off x="6452464" y="4855464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620" y="4960620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Учреждение в цифровом пространстве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463040"/>
            <a:ext cx="4343400" cy="4846320"/>
          </a:xfrm>
          <a:prstGeom prst="roundRect">
            <a:avLst>
              <a:gd name="adj" fmla="val 2526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Иконка: кольцо"/>
          <p:cNvSpPr/>
          <p:nvPr/>
        </p:nvSpPr>
        <p:spPr>
          <a:xfrm>
            <a:off x="868680" y="1737360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Иконка: диск"/>
          <p:cNvSpPr/>
          <p:nvPr/>
        </p:nvSpPr>
        <p:spPr>
          <a:xfrm>
            <a:off x="914400" y="178308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1988820"/>
            <a:ext cx="411480" cy="411480"/>
          </a:xfrm>
          <a:prstGeom prst="rect">
            <a:avLst/>
          </a:prstGeom>
        </p:spPr>
      </p:pic>
      <p:sp>
        <p:nvSpPr>
          <p:cNvPr id="7" name="Федеральный текст"/>
          <p:cNvSpPr txBox="1"/>
          <p:nvPr/>
        </p:nvSpPr>
        <p:spPr>
          <a:xfrm>
            <a:off x="868680" y="2926080"/>
            <a:ext cx="370332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Новые технологии расширяют доступ граждан России к культурному наследию: оцифровываются фильмы, музыка и архивные документы, онлайн проводятся выставки, фестивали, концерты и спектакли.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портале culture.ru размещены виртуальные туры по многим музеям России — федеральным, региональным и муниципальным.</a:t>
            </a:r>
            <a:endParaRPr lang="ru-RU" sz="1800" dirty="0"/>
          </a:p>
        </p:txBody>
      </p:sp>
      <p:sp>
        <p:nvSpPr>
          <p:cNvPr id="8" name="Вопрос"/>
          <p:cNvSpPr txBox="1"/>
          <p:nvPr/>
        </p:nvSpPr>
        <p:spPr>
          <a:xfrm>
            <a:off x="5257800" y="1463040"/>
            <a:ext cx="6385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есть у нашего учреждения: </a:t>
            </a:r>
            <a:pPr algn="l" indent="0" marL="0">
              <a:buNone/>
            </a:pPr>
            <a:r>
              <a:rPr lang="ru-RU" altLang="en-US" sz="18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сайт, виртуальный тур, оцифрованные фонды, онлайн-трансляции — по сайту учреждения и порталу culture.ru</a:t>
            </a:r>
            <a:endParaRPr lang="ru-RU" sz="1800" dirty="0"/>
          </a:p>
        </p:txBody>
      </p:sp>
      <p:sp>
        <p:nvSpPr>
          <p:cNvPr id="9" name="Поле для заполнения"/>
          <p:cNvSpPr/>
          <p:nvPr/>
        </p:nvSpPr>
        <p:spPr>
          <a:xfrm>
            <a:off x="5257800" y="2606040"/>
            <a:ext cx="3055468" cy="1714500"/>
          </a:xfrm>
          <a:prstGeom prst="roundRect">
            <a:avLst>
              <a:gd name="adj" fmla="val 42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26212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сайт</a:t>
            </a:r>
            <a:endParaRPr lang="ru-RU" sz="1600" dirty="0"/>
          </a:p>
        </p:txBody>
      </p:sp>
      <p:sp>
        <p:nvSpPr>
          <p:cNvPr id="10" name="Поле для заполнения: иконка: кольцо"/>
          <p:cNvSpPr/>
          <p:nvPr/>
        </p:nvSpPr>
        <p:spPr>
          <a:xfrm>
            <a:off x="5385816" y="27340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Поле для заполнения: иконка: диск"/>
          <p:cNvSpPr/>
          <p:nvPr/>
        </p:nvSpPr>
        <p:spPr>
          <a:xfrm>
            <a:off x="5431536" y="27797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692" y="2884932"/>
            <a:ext cx="210312" cy="210312"/>
          </a:xfrm>
          <a:prstGeom prst="rect">
            <a:avLst/>
          </a:prstGeom>
        </p:spPr>
      </p:pic>
      <p:sp>
        <p:nvSpPr>
          <p:cNvPr id="13" name="Поле для заполнения"/>
          <p:cNvSpPr/>
          <p:nvPr/>
        </p:nvSpPr>
        <p:spPr>
          <a:xfrm>
            <a:off x="8587588" y="2606040"/>
            <a:ext cx="3055468" cy="1714500"/>
          </a:xfrm>
          <a:prstGeom prst="roundRect">
            <a:avLst>
              <a:gd name="adj" fmla="val 42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виртуальный тур</a:t>
            </a:r>
            <a:endParaRPr lang="ru-RU" sz="1600" dirty="0"/>
          </a:p>
        </p:txBody>
      </p:sp>
      <p:sp>
        <p:nvSpPr>
          <p:cNvPr id="14" name="Поле для заполнения: иконка: кольцо"/>
          <p:cNvSpPr/>
          <p:nvPr/>
        </p:nvSpPr>
        <p:spPr>
          <a:xfrm>
            <a:off x="8715604" y="27340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Поле для заполнения: иконка: диск"/>
          <p:cNvSpPr/>
          <p:nvPr/>
        </p:nvSpPr>
        <p:spPr>
          <a:xfrm>
            <a:off x="8761324" y="27797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480" y="2884932"/>
            <a:ext cx="210312" cy="210312"/>
          </a:xfrm>
          <a:prstGeom prst="rect">
            <a:avLst/>
          </a:prstGeom>
        </p:spPr>
      </p:pic>
      <p:sp>
        <p:nvSpPr>
          <p:cNvPr id="17" name="Поле для заполнения"/>
          <p:cNvSpPr/>
          <p:nvPr/>
        </p:nvSpPr>
        <p:spPr>
          <a:xfrm>
            <a:off x="5257800" y="4594860"/>
            <a:ext cx="3055468" cy="1714500"/>
          </a:xfrm>
          <a:prstGeom prst="roundRect">
            <a:avLst>
              <a:gd name="adj" fmla="val 42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оцифрованные фонды</a:t>
            </a:r>
            <a:endParaRPr lang="ru-RU" sz="1600" dirty="0"/>
          </a:p>
        </p:txBody>
      </p:sp>
      <p:sp>
        <p:nvSpPr>
          <p:cNvPr id="18" name="Поле для заполнения: иконка: кольцо"/>
          <p:cNvSpPr/>
          <p:nvPr/>
        </p:nvSpPr>
        <p:spPr>
          <a:xfrm>
            <a:off x="5385816" y="472287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9" name="Поле для заполнения: иконка: диск"/>
          <p:cNvSpPr/>
          <p:nvPr/>
        </p:nvSpPr>
        <p:spPr>
          <a:xfrm>
            <a:off x="5431536" y="476859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6692" y="4873752"/>
            <a:ext cx="210312" cy="210312"/>
          </a:xfrm>
          <a:prstGeom prst="rect">
            <a:avLst/>
          </a:prstGeom>
        </p:spPr>
      </p:pic>
      <p:sp>
        <p:nvSpPr>
          <p:cNvPr id="21" name="Поле для заполнения"/>
          <p:cNvSpPr/>
          <p:nvPr/>
        </p:nvSpPr>
        <p:spPr>
          <a:xfrm>
            <a:off x="8587588" y="4594860"/>
            <a:ext cx="3055468" cy="1714500"/>
          </a:xfrm>
          <a:prstGeom prst="roundRect">
            <a:avLst>
              <a:gd name="adj" fmla="val 42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онлайн‑трансляции</a:t>
            </a:r>
            <a:endParaRPr lang="ru-RU" sz="1600" dirty="0"/>
          </a:p>
        </p:txBody>
      </p:sp>
      <p:sp>
        <p:nvSpPr>
          <p:cNvPr id="22" name="Поле для заполнения: иконка: кольцо"/>
          <p:cNvSpPr/>
          <p:nvPr/>
        </p:nvSpPr>
        <p:spPr>
          <a:xfrm>
            <a:off x="8715604" y="472287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3" name="Поле для заполнения: иконка: диск"/>
          <p:cNvSpPr/>
          <p:nvPr/>
        </p:nvSpPr>
        <p:spPr>
          <a:xfrm>
            <a:off x="8761324" y="476859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4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480" y="4873752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Виртуальный тур</a:t>
            </a:r>
            <a:endParaRPr lang="ru-RU" sz="3400" dirty="0"/>
          </a:p>
        </p:txBody>
      </p:sp>
      <p:sp>
        <p:nvSpPr>
          <p:cNvPr id="3" name="Маршрут"/>
          <p:cNvSpPr txBox="1"/>
          <p:nvPr/>
        </p:nvSpPr>
        <p:spPr>
          <a:xfrm>
            <a:off x="548640" y="14630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Маршрут:</a:t>
            </a:r>
            <a:endParaRPr lang="ru-RU" sz="2000" dirty="0"/>
          </a:p>
        </p:txBody>
      </p:sp>
      <p:sp>
        <p:nvSpPr>
          <p:cNvPr id="4" name="Остановка 1: поле для фото"/>
          <p:cNvSpPr/>
          <p:nvPr/>
        </p:nvSpPr>
        <p:spPr>
          <a:xfrm>
            <a:off x="548640" y="1984248"/>
            <a:ext cx="3393338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5" name="Остановка 1: поле для фото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9267" y="2448306"/>
            <a:ext cx="672084" cy="672084"/>
          </a:xfrm>
          <a:prstGeom prst="rect">
            <a:avLst/>
          </a:prstGeom>
        </p:spPr>
      </p:pic>
      <p:sp>
        <p:nvSpPr>
          <p:cNvPr id="6" name="Остановка 1: поле для фото: подпись"/>
          <p:cNvSpPr txBox="1"/>
          <p:nvPr/>
        </p:nvSpPr>
        <p:spPr>
          <a:xfrm>
            <a:off x="822960" y="3257550"/>
            <a:ext cx="284469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вход и фойе</a:t>
            </a:r>
            <a:endParaRPr lang="ru-RU" sz="1600" dirty="0"/>
          </a:p>
        </p:txBody>
      </p:sp>
      <p:sp>
        <p:nvSpPr>
          <p:cNvPr id="7" name="Остановка 1: подпись"/>
          <p:cNvSpPr/>
          <p:nvPr/>
        </p:nvSpPr>
        <p:spPr>
          <a:xfrm>
            <a:off x="548640" y="4334256"/>
            <a:ext cx="3393338" cy="566928"/>
          </a:xfrm>
          <a:prstGeom prst="roundRect">
            <a:avLst>
              <a:gd name="adj" fmla="val 1290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подпись в одну-две фразы</a:t>
            </a:r>
            <a:endParaRPr lang="ru-RU" sz="1500" dirty="0"/>
          </a:p>
        </p:txBody>
      </p:sp>
      <p:pic>
        <p:nvPicPr>
          <p:cNvPr id="8" name="Стрелка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698" y="2921508"/>
            <a:ext cx="365760" cy="365760"/>
          </a:xfrm>
          <a:prstGeom prst="rect">
            <a:avLst/>
          </a:prstGeom>
        </p:spPr>
      </p:pic>
      <p:sp>
        <p:nvSpPr>
          <p:cNvPr id="9" name="Остановка 2: поле для фото"/>
          <p:cNvSpPr/>
          <p:nvPr/>
        </p:nvSpPr>
        <p:spPr>
          <a:xfrm>
            <a:off x="4399178" y="1984248"/>
            <a:ext cx="3393338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10" name="Остановка 2: поле для фото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806" y="2448306"/>
            <a:ext cx="672084" cy="672084"/>
          </a:xfrm>
          <a:prstGeom prst="rect">
            <a:avLst/>
          </a:prstGeom>
        </p:spPr>
      </p:pic>
      <p:sp>
        <p:nvSpPr>
          <p:cNvPr id="11" name="Остановка 2: поле для фото: подпись"/>
          <p:cNvSpPr txBox="1"/>
          <p:nvPr/>
        </p:nvSpPr>
        <p:spPr>
          <a:xfrm>
            <a:off x="4673498" y="3257550"/>
            <a:ext cx="284469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главный зал (экспозиция, сцена или читальный зал)</a:t>
            </a:r>
            <a:endParaRPr lang="ru-RU" sz="1600" dirty="0"/>
          </a:p>
        </p:txBody>
      </p:sp>
      <p:sp>
        <p:nvSpPr>
          <p:cNvPr id="12" name="Остановка 2: подпись"/>
          <p:cNvSpPr/>
          <p:nvPr/>
        </p:nvSpPr>
        <p:spPr>
          <a:xfrm>
            <a:off x="4399178" y="4334256"/>
            <a:ext cx="3393338" cy="566928"/>
          </a:xfrm>
          <a:prstGeom prst="roundRect">
            <a:avLst>
              <a:gd name="adj" fmla="val 1290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подпись в одну-две фразы</a:t>
            </a:r>
            <a:endParaRPr lang="ru-RU" sz="1500" dirty="0"/>
          </a:p>
        </p:txBody>
      </p:sp>
      <p:pic>
        <p:nvPicPr>
          <p:cNvPr id="13" name="Стрелка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237" y="2921508"/>
            <a:ext cx="365760" cy="365760"/>
          </a:xfrm>
          <a:prstGeom prst="rect">
            <a:avLst/>
          </a:prstGeom>
        </p:spPr>
      </p:pic>
      <p:sp>
        <p:nvSpPr>
          <p:cNvPr id="14" name="Остановка 3: поле для фото"/>
          <p:cNvSpPr/>
          <p:nvPr/>
        </p:nvSpPr>
        <p:spPr>
          <a:xfrm>
            <a:off x="8249717" y="1984248"/>
            <a:ext cx="3393338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15" name="Остановка 3: поле для фото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0344" y="2448306"/>
            <a:ext cx="672084" cy="672084"/>
          </a:xfrm>
          <a:prstGeom prst="rect">
            <a:avLst/>
          </a:prstGeom>
        </p:spPr>
      </p:pic>
      <p:sp>
        <p:nvSpPr>
          <p:cNvPr id="16" name="Остановка 3: поле для фото: подпись"/>
          <p:cNvSpPr txBox="1"/>
          <p:nvPr/>
        </p:nvSpPr>
        <p:spPr>
          <a:xfrm>
            <a:off x="8524037" y="3257550"/>
            <a:ext cx="284469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самые интересные залы, экспонаты, книги, костюмы или декорации</a:t>
            </a:r>
            <a:endParaRPr lang="ru-RU" sz="1600" dirty="0"/>
          </a:p>
        </p:txBody>
      </p:sp>
      <p:sp>
        <p:nvSpPr>
          <p:cNvPr id="17" name="Остановка 3: подпись"/>
          <p:cNvSpPr/>
          <p:nvPr/>
        </p:nvSpPr>
        <p:spPr>
          <a:xfrm>
            <a:off x="8249717" y="4334256"/>
            <a:ext cx="3393338" cy="566928"/>
          </a:xfrm>
          <a:prstGeom prst="roundRect">
            <a:avLst>
              <a:gd name="adj" fmla="val 1290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подпись в одну-две фразы</a:t>
            </a:r>
            <a:endParaRPr lang="ru-RU" sz="1500" dirty="0"/>
          </a:p>
        </p:txBody>
      </p:sp>
      <p:sp>
        <p:nvSpPr>
          <p:cNvPr id="18" name="Текст"/>
          <p:cNvSpPr txBox="1"/>
          <p:nvPr/>
        </p:nvSpPr>
        <p:spPr>
          <a:xfrm>
            <a:off x="548640" y="5084064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 каждой остановки — фото или короткое видео и подпись в одну-две фразы.</a:t>
            </a:r>
            <a:endParaRPr lang="ru-RU" sz="1800" dirty="0"/>
          </a:p>
        </p:txBody>
      </p:sp>
      <p:sp>
        <p:nvSpPr>
          <p:cNvPr id="19" name="Поле: ссылка на тур"/>
          <p:cNvSpPr/>
          <p:nvPr/>
        </p:nvSpPr>
        <p:spPr>
          <a:xfrm>
            <a:off x="548640" y="5586984"/>
            <a:ext cx="11094415" cy="722376"/>
          </a:xfrm>
          <a:prstGeom prst="roundRect">
            <a:avLst>
              <a:gd name="adj" fmla="val 1012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Съёмка — с разрешения администрации; если у учреждения есть свой виртуальный тур, ссылку на него дают на этом слайде.</a:t>
            </a:r>
            <a:endParaRPr lang="ru-RU" sz="1600" dirty="0"/>
          </a:p>
        </p:txBody>
      </p:sp>
      <p:sp>
        <p:nvSpPr>
          <p:cNvPr id="20" name="Поле: ссылка на тур: иконка: кольцо"/>
          <p:cNvSpPr/>
          <p:nvPr/>
        </p:nvSpPr>
        <p:spPr>
          <a:xfrm>
            <a:off x="676656" y="5715000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Поле: ссылка на тур: иконка: диск"/>
          <p:cNvSpPr/>
          <p:nvPr/>
        </p:nvSpPr>
        <p:spPr>
          <a:xfrm>
            <a:off x="722376" y="5760720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Поле: ссылка на тур: иконка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865876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Интервью с работниками</a:t>
            </a:r>
            <a:endParaRPr lang="ru-RU" sz="3400" dirty="0"/>
          </a:p>
        </p:txBody>
      </p:sp>
      <p:sp>
        <p:nvSpPr>
          <p:cNvPr id="3" name="Специалисты: иконка: кольцо"/>
          <p:cNvSpPr/>
          <p:nvPr/>
        </p:nvSpPr>
        <p:spPr>
          <a:xfrm>
            <a:off x="548640" y="15316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Специалисты: иконка: диск"/>
          <p:cNvSpPr/>
          <p:nvPr/>
        </p:nvSpPr>
        <p:spPr>
          <a:xfrm>
            <a:off x="594360" y="15773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Специалисты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760220"/>
            <a:ext cx="365760" cy="365760"/>
          </a:xfrm>
          <a:prstGeom prst="rect">
            <a:avLst/>
          </a:prstGeom>
        </p:spPr>
      </p:pic>
      <p:sp>
        <p:nvSpPr>
          <p:cNvPr id="6" name="Специалисты"/>
          <p:cNvSpPr txBox="1"/>
          <p:nvPr/>
        </p:nvSpPr>
        <p:spPr>
          <a:xfrm>
            <a:off x="1691640" y="1463040"/>
            <a:ext cx="9951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учреждении культуры работает много специалистов: в музее, например, хранители, реставраторы, научные сотрудники, смотрители, экскурсоводы и административный персонал.</a:t>
            </a:r>
            <a:endParaRPr lang="ru-RU" sz="2000" dirty="0"/>
          </a:p>
        </p:txBody>
      </p:sp>
      <p:sp>
        <p:nvSpPr>
          <p:cNvPr id="7" name="Вопросы"/>
          <p:cNvSpPr txBox="1"/>
          <p:nvPr/>
        </p:nvSpPr>
        <p:spPr>
          <a:xfrm>
            <a:off x="548640" y="26517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Вопросы:</a:t>
            </a:r>
            <a:endParaRPr lang="ru-RU" sz="2000" dirty="0"/>
          </a:p>
        </p:txBody>
      </p:sp>
      <p:sp>
        <p:nvSpPr>
          <p:cNvPr id="8" name="Вопрос 1: карточка"/>
          <p:cNvSpPr/>
          <p:nvPr/>
        </p:nvSpPr>
        <p:spPr>
          <a:xfrm>
            <a:off x="548640" y="3145536"/>
            <a:ext cx="2567864" cy="868680"/>
          </a:xfrm>
          <a:prstGeom prst="roundRect">
            <a:avLst>
              <a:gd name="adj" fmla="val 1263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Вопрос 1: иконка: кольцо"/>
          <p:cNvSpPr/>
          <p:nvPr/>
        </p:nvSpPr>
        <p:spPr>
          <a:xfrm>
            <a:off x="731520" y="3296412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Вопрос 1: иконка: диск"/>
          <p:cNvSpPr/>
          <p:nvPr/>
        </p:nvSpPr>
        <p:spPr>
          <a:xfrm>
            <a:off x="777240" y="3342132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Вопрос 1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" y="3461004"/>
            <a:ext cx="237744" cy="237744"/>
          </a:xfrm>
          <a:prstGeom prst="rect">
            <a:avLst/>
          </a:prstGeom>
        </p:spPr>
      </p:pic>
      <p:sp>
        <p:nvSpPr>
          <p:cNvPr id="12" name="Вопрос 1"/>
          <p:cNvSpPr txBox="1"/>
          <p:nvPr/>
        </p:nvSpPr>
        <p:spPr>
          <a:xfrm>
            <a:off x="1463040" y="3218688"/>
            <a:ext cx="15163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вы занимаетесь;</a:t>
            </a:r>
            <a:endParaRPr lang="ru-RU" sz="1800" dirty="0"/>
          </a:p>
        </p:txBody>
      </p:sp>
      <p:sp>
        <p:nvSpPr>
          <p:cNvPr id="13" name="Вопрос 2: карточка"/>
          <p:cNvSpPr/>
          <p:nvPr/>
        </p:nvSpPr>
        <p:spPr>
          <a:xfrm>
            <a:off x="3390824" y="3145536"/>
            <a:ext cx="2567864" cy="868680"/>
          </a:xfrm>
          <a:prstGeom prst="roundRect">
            <a:avLst>
              <a:gd name="adj" fmla="val 1263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Вопрос 2: иконка: кольцо"/>
          <p:cNvSpPr/>
          <p:nvPr/>
        </p:nvSpPr>
        <p:spPr>
          <a:xfrm>
            <a:off x="3573704" y="3296412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Вопрос 2: иконка: диск"/>
          <p:cNvSpPr/>
          <p:nvPr/>
        </p:nvSpPr>
        <p:spPr>
          <a:xfrm>
            <a:off x="3619424" y="3342132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Вопрос 2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296" y="3461004"/>
            <a:ext cx="237744" cy="237744"/>
          </a:xfrm>
          <a:prstGeom prst="rect">
            <a:avLst/>
          </a:prstGeom>
        </p:spPr>
      </p:pic>
      <p:sp>
        <p:nvSpPr>
          <p:cNvPr id="17" name="Вопрос 2"/>
          <p:cNvSpPr txBox="1"/>
          <p:nvPr/>
        </p:nvSpPr>
        <p:spPr>
          <a:xfrm>
            <a:off x="4305224" y="3218688"/>
            <a:ext cx="15163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здесь самое ценное;</a:t>
            </a:r>
            <a:endParaRPr lang="ru-RU" sz="1800" dirty="0"/>
          </a:p>
        </p:txBody>
      </p:sp>
      <p:sp>
        <p:nvSpPr>
          <p:cNvPr id="18" name="Вопрос 3: карточка"/>
          <p:cNvSpPr/>
          <p:nvPr/>
        </p:nvSpPr>
        <p:spPr>
          <a:xfrm>
            <a:off x="6233008" y="3145536"/>
            <a:ext cx="2567864" cy="868680"/>
          </a:xfrm>
          <a:prstGeom prst="roundRect">
            <a:avLst>
              <a:gd name="adj" fmla="val 1263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9" name="Вопрос 3: иконка: кольцо"/>
          <p:cNvSpPr/>
          <p:nvPr/>
        </p:nvSpPr>
        <p:spPr>
          <a:xfrm>
            <a:off x="6415888" y="3296412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0" name="Вопрос 3: иконка: диск"/>
          <p:cNvSpPr/>
          <p:nvPr/>
        </p:nvSpPr>
        <p:spPr>
          <a:xfrm>
            <a:off x="6461608" y="3342132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Вопрос 3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480" y="3461004"/>
            <a:ext cx="237744" cy="237744"/>
          </a:xfrm>
          <a:prstGeom prst="rect">
            <a:avLst/>
          </a:prstGeom>
        </p:spPr>
      </p:pic>
      <p:sp>
        <p:nvSpPr>
          <p:cNvPr id="22" name="Вопрос 3"/>
          <p:cNvSpPr txBox="1"/>
          <p:nvPr/>
        </p:nvSpPr>
        <p:spPr>
          <a:xfrm>
            <a:off x="7147408" y="3218688"/>
            <a:ext cx="15163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помогает государство;</a:t>
            </a:r>
            <a:endParaRPr lang="ru-RU" sz="1800" dirty="0"/>
          </a:p>
        </p:txBody>
      </p:sp>
      <p:sp>
        <p:nvSpPr>
          <p:cNvPr id="23" name="Вопрос 4: карточка"/>
          <p:cNvSpPr/>
          <p:nvPr/>
        </p:nvSpPr>
        <p:spPr>
          <a:xfrm>
            <a:off x="9075191" y="3145536"/>
            <a:ext cx="2567864" cy="868680"/>
          </a:xfrm>
          <a:prstGeom prst="roundRect">
            <a:avLst>
              <a:gd name="adj" fmla="val 1263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4" name="Вопрос 4: иконка: кольцо"/>
          <p:cNvSpPr/>
          <p:nvPr/>
        </p:nvSpPr>
        <p:spPr>
          <a:xfrm>
            <a:off x="9258071" y="3296412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5" name="Вопрос 4: иконка: диск"/>
          <p:cNvSpPr/>
          <p:nvPr/>
        </p:nvSpPr>
        <p:spPr>
          <a:xfrm>
            <a:off x="9303791" y="3342132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Вопрос 4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2663" y="3461004"/>
            <a:ext cx="237744" cy="237744"/>
          </a:xfrm>
          <a:prstGeom prst="rect">
            <a:avLst/>
          </a:prstGeom>
        </p:spPr>
      </p:pic>
      <p:sp>
        <p:nvSpPr>
          <p:cNvPr id="27" name="Вопрос 4"/>
          <p:cNvSpPr txBox="1"/>
          <p:nvPr/>
        </p:nvSpPr>
        <p:spPr>
          <a:xfrm>
            <a:off x="9989591" y="3218688"/>
            <a:ext cx="15163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ваши посетители.</a:t>
            </a:r>
            <a:endParaRPr lang="ru-RU" sz="1800" dirty="0"/>
          </a:p>
        </p:txBody>
      </p:sp>
      <p:sp>
        <p:nvSpPr>
          <p:cNvPr id="28" name="Поле: ответы"/>
          <p:cNvSpPr/>
          <p:nvPr/>
        </p:nvSpPr>
        <p:spPr>
          <a:xfrm>
            <a:off x="548640" y="4288536"/>
            <a:ext cx="11094415" cy="2020824"/>
          </a:xfrm>
          <a:prstGeom prst="roundRect">
            <a:avLst>
              <a:gd name="adj" fmla="val 3620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4020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ответы — запись на диктофон или видео с согласия собеседника; имя и должность — только с его разрешения</a:t>
            </a:r>
            <a:endParaRPr lang="ru-RU" sz="1600" dirty="0"/>
          </a:p>
        </p:txBody>
      </p:sp>
      <p:sp>
        <p:nvSpPr>
          <p:cNvPr id="29" name="Поле: ответы: иконка: кольцо"/>
          <p:cNvSpPr/>
          <p:nvPr/>
        </p:nvSpPr>
        <p:spPr>
          <a:xfrm>
            <a:off x="676656" y="4416552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0" name="Поле: ответы: иконка: диск"/>
          <p:cNvSpPr/>
          <p:nvPr/>
        </p:nvSpPr>
        <p:spPr>
          <a:xfrm>
            <a:off x="722376" y="4462272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1" name="Поле: ответы: иконка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4567428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Отзывы посетителей</a:t>
            </a:r>
            <a:endParaRPr lang="ru-RU" sz="3400" dirty="0"/>
          </a:p>
        </p:txBody>
      </p:sp>
      <p:sp>
        <p:nvSpPr>
          <p:cNvPr id="3" name="Вопросы"/>
          <p:cNvSpPr txBox="1"/>
          <p:nvPr/>
        </p:nvSpPr>
        <p:spPr>
          <a:xfrm>
            <a:off x="548640" y="1911096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Вопросы:</a:t>
            </a:r>
            <a:endParaRPr lang="ru-RU" sz="2000" dirty="0"/>
          </a:p>
        </p:txBody>
      </p:sp>
      <p:sp>
        <p:nvSpPr>
          <p:cNvPr id="4" name="Вопрос 1: иконка: кольцо"/>
          <p:cNvSpPr/>
          <p:nvPr/>
        </p:nvSpPr>
        <p:spPr>
          <a:xfrm>
            <a:off x="548640" y="256946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5" name="Вопрос 1: иконка: диск"/>
          <p:cNvSpPr/>
          <p:nvPr/>
        </p:nvSpPr>
        <p:spPr>
          <a:xfrm>
            <a:off x="594360" y="261518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Вопрос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798064"/>
            <a:ext cx="365760" cy="365760"/>
          </a:xfrm>
          <a:prstGeom prst="rect">
            <a:avLst/>
          </a:prstGeom>
        </p:spPr>
      </p:pic>
      <p:sp>
        <p:nvSpPr>
          <p:cNvPr id="7" name="Вопрос 1"/>
          <p:cNvSpPr txBox="1"/>
          <p:nvPr/>
        </p:nvSpPr>
        <p:spPr>
          <a:xfrm>
            <a:off x="1691640" y="2653284"/>
            <a:ext cx="333756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часто вы здесь бываете;</a:t>
            </a:r>
            <a:endParaRPr lang="ru-RU" sz="2000" dirty="0"/>
          </a:p>
        </p:txBody>
      </p:sp>
      <p:sp>
        <p:nvSpPr>
          <p:cNvPr id="8" name="Вопрос 2: иконка: кольцо"/>
          <p:cNvSpPr/>
          <p:nvPr/>
        </p:nvSpPr>
        <p:spPr>
          <a:xfrm>
            <a:off x="548640" y="380390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9" name="Вопрос 2: иконка: диск"/>
          <p:cNvSpPr/>
          <p:nvPr/>
        </p:nvSpPr>
        <p:spPr>
          <a:xfrm>
            <a:off x="594360" y="384962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Вопрос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032504"/>
            <a:ext cx="365760" cy="365760"/>
          </a:xfrm>
          <a:prstGeom prst="rect">
            <a:avLst/>
          </a:prstGeom>
        </p:spPr>
      </p:pic>
      <p:sp>
        <p:nvSpPr>
          <p:cNvPr id="11" name="Вопрос 2"/>
          <p:cNvSpPr txBox="1"/>
          <p:nvPr/>
        </p:nvSpPr>
        <p:spPr>
          <a:xfrm>
            <a:off x="1691640" y="3887724"/>
            <a:ext cx="333756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понравилось больше всего;</a:t>
            </a:r>
            <a:endParaRPr lang="ru-RU" sz="2000" dirty="0"/>
          </a:p>
        </p:txBody>
      </p:sp>
      <p:sp>
        <p:nvSpPr>
          <p:cNvPr id="12" name="Вопрос 3: иконка: кольцо"/>
          <p:cNvSpPr/>
          <p:nvPr/>
        </p:nvSpPr>
        <p:spPr>
          <a:xfrm>
            <a:off x="548640" y="503834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3" name="Вопрос 3: иконка: диск"/>
          <p:cNvSpPr/>
          <p:nvPr/>
        </p:nvSpPr>
        <p:spPr>
          <a:xfrm>
            <a:off x="594360" y="508406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Вопрос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266944"/>
            <a:ext cx="365760" cy="365760"/>
          </a:xfrm>
          <a:prstGeom prst="rect">
            <a:avLst/>
          </a:prstGeom>
        </p:spPr>
      </p:pic>
      <p:sp>
        <p:nvSpPr>
          <p:cNvPr id="15" name="Вопрос 3"/>
          <p:cNvSpPr txBox="1"/>
          <p:nvPr/>
        </p:nvSpPr>
        <p:spPr>
          <a:xfrm>
            <a:off x="1691640" y="5274564"/>
            <a:ext cx="333756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чего не хватает.</a:t>
            </a:r>
            <a:endParaRPr lang="ru-RU" sz="2000" dirty="0"/>
          </a:p>
        </p:txBody>
      </p:sp>
      <p:sp>
        <p:nvSpPr>
          <p:cNvPr id="16" name="Поле: отзывы"/>
          <p:cNvSpPr/>
          <p:nvPr/>
        </p:nvSpPr>
        <p:spPr>
          <a:xfrm>
            <a:off x="5486400" y="1463040"/>
            <a:ext cx="6156655" cy="4846320"/>
          </a:xfrm>
          <a:prstGeom prst="roundRect">
            <a:avLst>
              <a:gd name="adj" fmla="val 1509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786384" tIns="114300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2—3 коротких отзыва — из опроса у входа, книги отзывов или отзывов на сайте учреждения; имена — только с согласия авторов</a:t>
            </a:r>
            <a:endParaRPr lang="ru-RU" sz="1600" dirty="0"/>
          </a:p>
        </p:txBody>
      </p:sp>
      <p:sp>
        <p:nvSpPr>
          <p:cNvPr id="17" name="Поле: отзывы: иконка: кольцо"/>
          <p:cNvSpPr/>
          <p:nvPr/>
        </p:nvSpPr>
        <p:spPr>
          <a:xfrm>
            <a:off x="5614416" y="1591056"/>
            <a:ext cx="512064" cy="51206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8" name="Поле: отзывы: иконка: диск"/>
          <p:cNvSpPr/>
          <p:nvPr/>
        </p:nvSpPr>
        <p:spPr>
          <a:xfrm>
            <a:off x="5660136" y="163677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Поле: отзывы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292" y="1741932"/>
            <a:ext cx="210312" cy="21031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836420"/>
            <a:ext cx="11094415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i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(Название учреждения)</a:t>
            </a:r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хранит культурное наследие нашего края и делает его доступным для жителей.</a:t>
            </a:r>
            <a:endParaRPr lang="ru-RU" sz="2000" dirty="0"/>
          </a:p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Государственная поддержка помогает ему сохранять коллекции и осваивать новые формы работы, в том числе в цифровом пространстве.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 «цифра» не может в полной мере заменить живой, непосредственный опыт знакомства с культурой, поэтому сюда стоит прийти самому.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275828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280400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4038" y="4987290"/>
            <a:ext cx="480060" cy="480060"/>
          </a:xfrm>
          <a:prstGeom prst="rect">
            <a:avLst/>
          </a:prstGeom>
        </p:spPr>
      </p:pic>
      <p:sp>
        <p:nvSpPr>
          <p:cNvPr id="7" name="Знак 2: кольцо"/>
          <p:cNvSpPr/>
          <p:nvPr/>
        </p:nvSpPr>
        <p:spPr>
          <a:xfrm>
            <a:off x="463280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467852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558" y="4987290"/>
            <a:ext cx="480060" cy="480060"/>
          </a:xfrm>
          <a:prstGeom prst="rect">
            <a:avLst/>
          </a:prstGeom>
        </p:spPr>
      </p:pic>
      <p:sp>
        <p:nvSpPr>
          <p:cNvPr id="10" name="Знак 3: кольцо"/>
          <p:cNvSpPr/>
          <p:nvPr/>
        </p:nvSpPr>
        <p:spPr>
          <a:xfrm>
            <a:off x="650732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1" name="Знак 3: диск"/>
          <p:cNvSpPr/>
          <p:nvPr/>
        </p:nvSpPr>
        <p:spPr>
          <a:xfrm>
            <a:off x="655304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Зна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78" y="4987290"/>
            <a:ext cx="480060" cy="480060"/>
          </a:xfrm>
          <a:prstGeom prst="rect">
            <a:avLst/>
          </a:prstGeom>
        </p:spPr>
      </p:pic>
      <p:sp>
        <p:nvSpPr>
          <p:cNvPr id="13" name="Знак 4: кольцо"/>
          <p:cNvSpPr/>
          <p:nvPr/>
        </p:nvSpPr>
        <p:spPr>
          <a:xfrm>
            <a:off x="838184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4" name="Знак 4: диск"/>
          <p:cNvSpPr/>
          <p:nvPr/>
        </p:nvSpPr>
        <p:spPr>
          <a:xfrm>
            <a:off x="842756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Знак 4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7598" y="4987290"/>
            <a:ext cx="480060" cy="4800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Учреждение культуры нашего края</dc:title>
  <dc:subject/>
  <dc:creator>pomogalka.me</dc:creator>
  <cp:lastModifiedBy>pomogalka.me</cp:lastModifiedBy>
  <cp:revision>1</cp:revision>
  <dcterms:created xsi:type="dcterms:W3CDTF">2026-10-08T06:54:55Z</dcterms:created>
  <dcterms:modified xsi:type="dcterms:W3CDTF">2026-10-08T06:54:55Z</dcterms:modified>
</cp:coreProperties>
</file>