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Презентация о деятельности театров в годы Великой Отечественной войны может выглядеть так.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jpeg"/><Relationship Id="rId3" Type="http://schemas.openxmlformats.org/officeDocument/2006/relationships/image" Target="../media/image-2-3.jpe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ivecommons.org/licenses/by/4.0" TargetMode="External"/><Relationship Id="rId3" Type="http://schemas.openxmlformats.org/officeDocument/2006/relationships/hyperlink" Target="https://commons.wikimedia.org/wiki/File:History_of_front_culture_02.jpg" TargetMode="External"/><Relationship Id="rId5" Type="http://schemas.openxmlformats.org/officeDocument/2006/relationships/hyperlink" Target="https://commons.wikimedia.org/wiki/File:Leonid_Leonov.jpg" TargetMode="External"/><Relationship Id="rId7" Type="http://schemas.openxmlformats.org/officeDocument/2006/relationships/hyperlink" Target="https://creativecommons.org/licenses/by/4.0" TargetMode="External"/><Relationship Id="rId8" Type="http://schemas.openxmlformats.org/officeDocument/2006/relationships/hyperlink" Target="https://commons.wikimedia.org/wiki/File:Konstantin_Simonov_1944.jpg" TargetMode="External"/><Relationship Id="rId10" Type="http://schemas.openxmlformats.org/officeDocument/2006/relationships/hyperlink" Target="https://commons.wikimedia.org/wiki/File:%D0%90%D0%BB%D0%B5%D0%BA%D1%81%D0%B0%D0%BD%D0%B4%D1%80_%D0%95%D0%B2%D0%B4%D0%BE%D0%BA%D0%B8%D0%BC%D0%BE%D0%B2%D0%B8%D1%87_%D0%9A%D0%BE%D1%80%D0%BD%D0%B5%D0%B9%D1%87%D1%83%D0%BA,_1942_%D0%B3%D0%BE%D0%B4.jpg" TargetMode="External"/><Relationship Id="rId12" Type="http://schemas.openxmlformats.org/officeDocument/2006/relationships/hyperlink" Target="https://creativecommons.org/licenses/by/4.0" TargetMode="External"/><Relationship Id="rId13" Type="http://schemas.openxmlformats.org/officeDocument/2006/relationships/hyperlink" Target="https://commons.wikimedia.org/wiki/File:4-3-Akteri-Teatra-operetti.jpg" TargetMode="External"/><Relationship Id="rId15" Type="http://schemas.openxmlformats.org/officeDocument/2006/relationships/hyperlink" Target="https://commons.wikimedia.org/wiki/File:%D0%9B%D0%B5%D0%BD%D0%B8%D0%BD%D0%B3%D1%80%D0%B0%D0%B4_%D0%B1%D0%BB%D0%BE%D0%BA%D0%B0%D0%B4%D0%BD%D1%8B%D0%B9._%D0%97%D1%80%D0%B8%D1%82%D0%B5%D0%BB%D0%B8_%D0%B2_%D1%82%D0%B5%D0%B0%D1%82%D1%80%D0%B5_%D0%BC%D1%83%D0%B7%D1%8B%D0%BA%D0%B0%D0%BB%D1%8C%D0%BD%D0%BE%D0%B9_%D0%BA%D0%BE%D0%BC%D0%B5%D0%B4%D0%B8%D0%B8.jpg" TargetMode="External"/><Relationship Id="rId17" Type="http://schemas.openxmlformats.org/officeDocument/2006/relationships/hyperlink" Target="https://creativecommons.org/licenses/by-sa/3.0" TargetMode="External"/><Relationship Id="rId18" Type="http://schemas.openxmlformats.org/officeDocument/2006/relationships/hyperlink" Target="https://commons.wikimedia.org/wiki/File:RIAN_archive_637383_People_in_front_of_theater_marquee.jpg" TargetMode="External"/><Relationship Id="rId20" Type="http://schemas.openxmlformats.org/officeDocument/2006/relationships/hyperlink" Target="https://creativecommons.org/licenses/by/4.0" TargetMode="External"/><Relationship Id="rId21" Type="http://schemas.openxmlformats.org/officeDocument/2006/relationships/hyperlink" Target="https://commons.wikimedia.org/wiki/File:7-1-Frontovaya-brigada-artistov-MHAT-SSSR.jpg" TargetMode="External"/><Relationship Id="rId23" Type="http://schemas.openxmlformats.org/officeDocument/2006/relationships/hyperlink" Target="https://creativecommons.org/licenses/by/4.0" TargetMode="External"/><Relationship Id="rId24" Type="http://schemas.openxmlformats.org/officeDocument/2006/relationships/hyperlink" Target="https://commons.wikimedia.org/wiki/File:7-2-Frontovaya-brigada-artistov-MHAT-SSSR.jpg" TargetMode="External"/><Relationship Id="rId26" Type="http://schemas.openxmlformats.org/officeDocument/2006/relationships/hyperlink" Target="https://creativecommons.org/licenses/by/4.0" TargetMode="External"/><Relationship Id="rId27" Type="http://schemas.openxmlformats.org/officeDocument/2006/relationships/hyperlink" Target="https://commons.wikimedia.org/wiki/File:3-Artisti-teatra-imeni-E-Vahtangova.jpg" TargetMode="External"/><Relationship Id="rId29" Type="http://schemas.openxmlformats.org/officeDocument/2006/relationships/hyperlink" Target="https://commons.wikimedia.org/wiki/File:A_B_Alexandrov.jpg" TargetMode="External"/><Relationship Id="rId31" Type="http://schemas.openxmlformats.org/officeDocument/2006/relationships/hyperlink" Target="https://commons.wikimedia.org/wiki/File:Sergei_Prokofiev_circa_1918_over_Chair_Bain.jpg" TargetMode="External"/><Relationship Id="rId1" Type="http://schemas.openxmlformats.org/officeDocument/2006/relationships/image" Target="../media/image-10-1.jpeg"/><Relationship Id="rId4" Type="http://schemas.openxmlformats.org/officeDocument/2006/relationships/image" Target="../media/image-10-2.jpeg"/><Relationship Id="rId6" Type="http://schemas.openxmlformats.org/officeDocument/2006/relationships/image" Target="../media/image-10-3.jpeg"/><Relationship Id="rId9" Type="http://schemas.openxmlformats.org/officeDocument/2006/relationships/image" Target="../media/image-10-4.jpeg"/><Relationship Id="rId11" Type="http://schemas.openxmlformats.org/officeDocument/2006/relationships/image" Target="../media/image-10-5.jpeg"/><Relationship Id="rId14" Type="http://schemas.openxmlformats.org/officeDocument/2006/relationships/image" Target="../media/image-10-6.jpeg"/><Relationship Id="rId16" Type="http://schemas.openxmlformats.org/officeDocument/2006/relationships/image" Target="../media/image-10-7.jpeg"/><Relationship Id="rId19" Type="http://schemas.openxmlformats.org/officeDocument/2006/relationships/image" Target="../media/image-10-8.jpeg"/><Relationship Id="rId22" Type="http://schemas.openxmlformats.org/officeDocument/2006/relationships/image" Target="../media/image-10-9.jpeg"/><Relationship Id="rId25" Type="http://schemas.openxmlformats.org/officeDocument/2006/relationships/image" Target="../media/image-10-10.jpeg"/><Relationship Id="rId28" Type="http://schemas.openxmlformats.org/officeDocument/2006/relationships/image" Target="../media/image-10-11.jpeg"/><Relationship Id="rId30" Type="http://schemas.openxmlformats.org/officeDocument/2006/relationships/image" Target="../media/image-10-12.jpeg"/><Relationship Id="rId32" Type="http://schemas.openxmlformats.org/officeDocument/2006/relationships/slideLayout" Target="../slideLayouts/slideLayout3.xml"/><Relationship Id="rId3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Театр в годы Великой Отечественной войны</a:t>
            </a:r>
            <a:endParaRPr lang="ru-RU" sz="4400" dirty="0"/>
          </a:p>
        </p:txBody>
      </p:sp>
      <p:sp>
        <p:nvSpPr>
          <p:cNvPr id="3" name="Подзаголовок"/>
          <p:cNvSpPr txBox="1"/>
          <p:nvPr/>
        </p:nvSpPr>
        <p:spPr>
          <a:xfrm>
            <a:off x="731520" y="3840480"/>
            <a:ext cx="58521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 время Второй мировой войны многие театры и школы в Европе прекратили своё существование.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СССР театральная жизнь в годы Великой Отечественной войны продолжалась: театры работали в тылу, в блокадном Ленинграде и на фронте.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 на один день не прекращало свою работу Ленинградское хореографическое училище.</a:t>
            </a:r>
            <a:endParaRPr lang="ru-RU" sz="2000" dirty="0"/>
          </a:p>
        </p:txBody>
      </p:sp>
      <p:sp>
        <p:nvSpPr>
          <p:cNvPr id="4" name="Титульная иллюстрация: ореол"/>
          <p:cNvSpPr/>
          <p:nvPr/>
        </p:nvSpPr>
        <p:spPr>
          <a:xfrm>
            <a:off x="6992417" y="1094537"/>
            <a:ext cx="4668926" cy="4668926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5" name="Титульная иллюстрация: кольцо"/>
          <p:cNvSpPr/>
          <p:nvPr/>
        </p:nvSpPr>
        <p:spPr>
          <a:xfrm>
            <a:off x="7223760" y="1325880"/>
            <a:ext cx="4206240" cy="420624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pic>
        <p:nvPicPr>
          <p:cNvPr id="6" name="Титульная иллюстрация" descr="Выступление фронтовой концертной бригады перед бойцам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2010" y="1494130"/>
            <a:ext cx="3869741" cy="3869741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Театры в эвакуации</a:t>
            </a:r>
            <a:endParaRPr lang="ru-RU" sz="3400" dirty="0"/>
          </a:p>
        </p:txBody>
      </p:sp>
      <p:sp>
        <p:nvSpPr>
          <p:cNvPr id="3" name="Иллюстрация: рамка"/>
          <p:cNvSpPr/>
          <p:nvPr/>
        </p:nvSpPr>
        <p:spPr>
          <a:xfrm>
            <a:off x="6720840" y="1979470"/>
            <a:ext cx="4922215" cy="331054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" descr="Театр в эвакуаци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0568" y="2089198"/>
            <a:ext cx="4702759" cy="3091084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6720840" y="5381450"/>
            <a:ext cx="49222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Театр в эвакуации</a:t>
            </a:r>
            <a:endParaRPr lang="ru-RU" sz="1700" dirty="0"/>
          </a:p>
        </p:txBody>
      </p:sp>
      <p:sp>
        <p:nvSpPr>
          <p:cNvPr id="6" name="Медальон 1: кольцо"/>
          <p:cNvSpPr/>
          <p:nvPr/>
        </p:nvSpPr>
        <p:spPr>
          <a:xfrm>
            <a:off x="777240" y="1547876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7" name="Медальон 1" descr="Л. Леонов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762" y="1606398"/>
            <a:ext cx="1345997" cy="1345997"/>
          </a:xfrm>
          <a:prstGeom prst="ellipse">
            <a:avLst/>
          </a:prstGeom>
        </p:spPr>
      </p:pic>
      <p:sp>
        <p:nvSpPr>
          <p:cNvPr id="8" name="Подпись"/>
          <p:cNvSpPr txBox="1"/>
          <p:nvPr/>
        </p:nvSpPr>
        <p:spPr>
          <a:xfrm>
            <a:off x="576072" y="3120644"/>
            <a:ext cx="1865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Л. Леонов</a:t>
            </a:r>
            <a:endParaRPr lang="ru-RU" sz="1700" dirty="0"/>
          </a:p>
        </p:txBody>
      </p:sp>
      <p:sp>
        <p:nvSpPr>
          <p:cNvPr id="9" name="Медальон 2: кольцо"/>
          <p:cNvSpPr/>
          <p:nvPr/>
        </p:nvSpPr>
        <p:spPr>
          <a:xfrm>
            <a:off x="2697480" y="1547876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0" name="Медальон 2" descr="К. Симонов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002" y="1606398"/>
            <a:ext cx="1345997" cy="1345997"/>
          </a:xfrm>
          <a:prstGeom prst="ellipse">
            <a:avLst/>
          </a:prstGeom>
        </p:spPr>
      </p:pic>
      <p:sp>
        <p:nvSpPr>
          <p:cNvPr id="11" name="Подпись"/>
          <p:cNvSpPr txBox="1"/>
          <p:nvPr/>
        </p:nvSpPr>
        <p:spPr>
          <a:xfrm>
            <a:off x="2496312" y="3120644"/>
            <a:ext cx="1865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К. Симонов</a:t>
            </a:r>
            <a:endParaRPr lang="ru-RU" sz="1700" dirty="0"/>
          </a:p>
        </p:txBody>
      </p:sp>
      <p:sp>
        <p:nvSpPr>
          <p:cNvPr id="12" name="Медальон 3: кольцо"/>
          <p:cNvSpPr/>
          <p:nvPr/>
        </p:nvSpPr>
        <p:spPr>
          <a:xfrm>
            <a:off x="4617720" y="1547876"/>
            <a:ext cx="1463040" cy="146304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pic>
        <p:nvPicPr>
          <p:cNvPr id="13" name="Медальон 3" descr="А. Корнейчук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242" y="1606398"/>
            <a:ext cx="1345997" cy="1345997"/>
          </a:xfrm>
          <a:prstGeom prst="ellipse">
            <a:avLst/>
          </a:prstGeom>
        </p:spPr>
      </p:pic>
      <p:sp>
        <p:nvSpPr>
          <p:cNvPr id="14" name="Подпись"/>
          <p:cNvSpPr txBox="1"/>
          <p:nvPr/>
        </p:nvSpPr>
        <p:spPr>
          <a:xfrm>
            <a:off x="4416552" y="3120644"/>
            <a:ext cx="18653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Корнейчук</a:t>
            </a:r>
            <a:endParaRPr lang="ru-RU" sz="1700" dirty="0"/>
          </a:p>
        </p:txBody>
      </p:sp>
      <p:sp>
        <p:nvSpPr>
          <p:cNvPr id="15" name="Карточка"/>
          <p:cNvSpPr/>
          <p:nvPr/>
        </p:nvSpPr>
        <p:spPr>
          <a:xfrm>
            <a:off x="548640" y="3760724"/>
            <a:ext cx="5760720" cy="2418080"/>
          </a:xfrm>
          <a:prstGeom prst="roundRect">
            <a:avLst>
              <a:gd name="adj" fmla="val 453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6" name="Текст"/>
          <p:cNvSpPr txBox="1"/>
          <p:nvPr/>
        </p:nvSpPr>
        <p:spPr>
          <a:xfrm>
            <a:off x="868680" y="4035044"/>
            <a:ext cx="5120640" cy="1869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тяжелейшие для страны годы театры эвакуировались в тыл и продолжали работать.</a:t>
            </a:r>
            <a:endParaRPr lang="ru-RU" sz="2000" dirty="0"/>
          </a:p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Ставились пьесы Л. Леонова, К. Симонова, А. Корнейчука.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них преобладали патриотические темы.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Сцена блокадного Ленинграда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1371600"/>
            <a:ext cx="9692640" cy="1132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Театры в блокадном Ленинграде собирали полные залы.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Балетные спектакли во время блокады стали одним из главных примеров стойкости духа и силы воли.</a:t>
            </a:r>
            <a:endParaRPr lang="ru-RU" sz="2000" dirty="0"/>
          </a:p>
        </p:txBody>
      </p:sp>
      <p:sp>
        <p:nvSpPr>
          <p:cNvPr id="4" name="Иллюстрация 1: рамка"/>
          <p:cNvSpPr/>
          <p:nvPr/>
        </p:nvSpPr>
        <p:spPr>
          <a:xfrm>
            <a:off x="1098880" y="2870200"/>
            <a:ext cx="3929431" cy="2936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5" name="Иллюстрация 1" descr="Театр в блокадном Ленинград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8608" y="2979928"/>
            <a:ext cx="3709975" cy="2716784"/>
          </a:xfrm>
          <a:prstGeom prst="rect">
            <a:avLst/>
          </a:prstGeom>
        </p:spPr>
      </p:pic>
      <p:sp>
        <p:nvSpPr>
          <p:cNvPr id="6" name="Подпись"/>
          <p:cNvSpPr txBox="1"/>
          <p:nvPr/>
        </p:nvSpPr>
        <p:spPr>
          <a:xfrm>
            <a:off x="920572" y="5897880"/>
            <a:ext cx="428604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Театр в блокадном Ленинграде</a:t>
            </a:r>
            <a:endParaRPr lang="ru-RU" sz="1700" dirty="0"/>
          </a:p>
        </p:txBody>
      </p:sp>
      <p:sp>
        <p:nvSpPr>
          <p:cNvPr id="7" name="Иллюстрация 2: рамка"/>
          <p:cNvSpPr/>
          <p:nvPr/>
        </p:nvSpPr>
        <p:spPr>
          <a:xfrm>
            <a:off x="5439791" y="2870200"/>
            <a:ext cx="5653024" cy="293624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8" name="Иллюстрация 2" descr="Блокадный Ленинград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519" y="2979928"/>
            <a:ext cx="5433568" cy="2716784"/>
          </a:xfrm>
          <a:prstGeom prst="rect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5261483" y="5897880"/>
            <a:ext cx="6009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Блокадный Ленинград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Фронтовые актёрские бригады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973654"/>
            <a:ext cx="3931920" cy="3825093"/>
          </a:xfrm>
          <a:prstGeom prst="roundRect">
            <a:avLst>
              <a:gd name="adj" fmla="val 2869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Текст"/>
          <p:cNvSpPr txBox="1"/>
          <p:nvPr/>
        </p:nvSpPr>
        <p:spPr>
          <a:xfrm>
            <a:off x="868680" y="2247974"/>
            <a:ext cx="3291840" cy="3276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Формировались выездные актёрские бригады, которые на всех фронтах выступали перед бойцами.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Многие артисты ведущих советских театров регулярно выезжали на фронт в составе агитбригад.</a:t>
            </a:r>
            <a:endParaRPr lang="ru-RU" sz="2000" dirty="0"/>
          </a:p>
        </p:txBody>
      </p:sp>
      <p:sp>
        <p:nvSpPr>
          <p:cNvPr id="5" name="Иллюстрация 1: рамка"/>
          <p:cNvSpPr/>
          <p:nvPr/>
        </p:nvSpPr>
        <p:spPr>
          <a:xfrm>
            <a:off x="4846320" y="1973654"/>
            <a:ext cx="4252988" cy="332217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6" name="Иллюстрация 1" descr="Актёрская бригада выступает перед бойцами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48" y="2083382"/>
            <a:ext cx="4033532" cy="3102717"/>
          </a:xfrm>
          <a:prstGeom prst="rect">
            <a:avLst/>
          </a:prstGeom>
        </p:spPr>
      </p:pic>
      <p:sp>
        <p:nvSpPr>
          <p:cNvPr id="7" name="Иллюстрация 2: рамка"/>
          <p:cNvSpPr/>
          <p:nvPr/>
        </p:nvSpPr>
        <p:spPr>
          <a:xfrm>
            <a:off x="9373628" y="1973654"/>
            <a:ext cx="2269427" cy="332217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8" name="Иллюстрация 2" descr="Актёрская бригада выступает перед бойцами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3356" y="2083382"/>
            <a:ext cx="2049971" cy="3102717"/>
          </a:xfrm>
          <a:prstGeom prst="rect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4846320" y="5387266"/>
            <a:ext cx="6796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Актёрская бригада выступает перед бойцами</a:t>
            </a:r>
            <a:endParaRPr lang="ru-RU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Спектакль в прифронтовой полосе</a:t>
            </a:r>
            <a:endParaRPr lang="ru-RU" sz="3400" dirty="0"/>
          </a:p>
        </p:txBody>
      </p:sp>
      <p:sp>
        <p:nvSpPr>
          <p:cNvPr id="3" name="Иллюстрация: рамка"/>
          <p:cNvSpPr/>
          <p:nvPr/>
        </p:nvSpPr>
        <p:spPr>
          <a:xfrm>
            <a:off x="548640" y="1463040"/>
            <a:ext cx="6646382" cy="434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Иллюстрация" descr="Артисты театра им. Вахтангова выступают перед бойцами, 1943 г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72768"/>
            <a:ext cx="6426926" cy="4123944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548640" y="5897880"/>
            <a:ext cx="664638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Артисты театра им. Вахтангова, 1943 г.</a:t>
            </a:r>
            <a:endParaRPr lang="ru-RU" sz="1700" dirty="0"/>
          </a:p>
        </p:txBody>
      </p:sp>
      <p:sp>
        <p:nvSpPr>
          <p:cNvPr id="6" name="Годы жизни"/>
          <p:cNvSpPr txBox="1"/>
          <p:nvPr/>
        </p:nvSpPr>
        <p:spPr>
          <a:xfrm>
            <a:off x="7652222" y="2015236"/>
            <a:ext cx="39908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000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1943</a:t>
            </a:r>
            <a:endParaRPr lang="ru-RU" sz="3000" dirty="0"/>
          </a:p>
        </p:txBody>
      </p:sp>
      <p:sp>
        <p:nvSpPr>
          <p:cNvPr id="7" name="Текст"/>
          <p:cNvSpPr txBox="1"/>
          <p:nvPr/>
        </p:nvSpPr>
        <p:spPr>
          <a:xfrm>
            <a:off x="7652222" y="2856484"/>
            <a:ext cx="3990833" cy="239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1943 г. артисты филиала академического театра им. Вахтангова выступали в прифронтовой полосе перед бойцами и местными жителями.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Спектакль шёл под открытым небом, зрители стояли плотной толпой.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Балет на фронте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2026768" y="4455160"/>
            <a:ext cx="8138160" cy="1376680"/>
          </a:xfrm>
          <a:prstGeom prst="roundRect">
            <a:avLst>
              <a:gd name="adj" fmla="val 797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Текст"/>
          <p:cNvSpPr txBox="1"/>
          <p:nvPr/>
        </p:nvSpPr>
        <p:spPr>
          <a:xfrm>
            <a:off x="2346808" y="4729480"/>
            <a:ext cx="7498080" cy="828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 годы войны артисты балета дали более 10 тыс. спектаклей.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Их выступления поднимали боевой дух солдат.</a:t>
            </a:r>
            <a:endParaRPr lang="ru-RU" sz="2000" dirty="0"/>
          </a:p>
        </p:txBody>
      </p:sp>
      <p:sp>
        <p:nvSpPr>
          <p:cNvPr id="5" name="Медальон: кольцо"/>
          <p:cNvSpPr/>
          <p:nvPr/>
        </p:nvSpPr>
        <p:spPr>
          <a:xfrm>
            <a:off x="2026768" y="1940560"/>
            <a:ext cx="2011680" cy="201168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6" name="Медальон: диск"/>
          <p:cNvSpPr/>
          <p:nvPr/>
        </p:nvSpPr>
        <p:spPr>
          <a:xfrm>
            <a:off x="2107235" y="2021027"/>
            <a:ext cx="1850746" cy="1850746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7" name="Медальон: иконка" descr="Балет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9921" y="2483714"/>
            <a:ext cx="925373" cy="925373"/>
          </a:xfrm>
          <a:prstGeom prst="rect">
            <a:avLst/>
          </a:prstGeom>
        </p:spPr>
      </p:pic>
      <p:sp>
        <p:nvSpPr>
          <p:cNvPr id="8" name="Крупная надпись"/>
          <p:cNvSpPr txBox="1"/>
          <p:nvPr/>
        </p:nvSpPr>
        <p:spPr>
          <a:xfrm>
            <a:off x="4587088" y="2050288"/>
            <a:ext cx="5577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6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более 10 тыс.</a:t>
            </a:r>
            <a:endParaRPr lang="ru-RU" sz="6600" dirty="0"/>
          </a:p>
        </p:txBody>
      </p:sp>
      <p:sp>
        <p:nvSpPr>
          <p:cNvPr id="9" name="Крупная надпись"/>
          <p:cNvSpPr txBox="1"/>
          <p:nvPr/>
        </p:nvSpPr>
        <p:spPr>
          <a:xfrm>
            <a:off x="4587088" y="3239008"/>
            <a:ext cx="5577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800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спектаклей</a:t>
            </a:r>
            <a:endParaRPr lang="ru-RU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Музыка военных лет</a:t>
            </a:r>
            <a:endParaRPr lang="ru-RU" sz="3400" dirty="0"/>
          </a:p>
        </p:txBody>
      </p:sp>
      <p:sp>
        <p:nvSpPr>
          <p:cNvPr id="3" name="Вступление"/>
          <p:cNvSpPr txBox="1"/>
          <p:nvPr/>
        </p:nvSpPr>
        <p:spPr>
          <a:xfrm>
            <a:off x="548640" y="13716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Бойцов и тружеников тыла вдохновляла и песня.</a:t>
            </a:r>
            <a:endParaRPr lang="ru-RU" sz="2000" dirty="0"/>
          </a:p>
        </p:txBody>
      </p:sp>
      <p:sp>
        <p:nvSpPr>
          <p:cNvPr id="4" name="Карточка"/>
          <p:cNvSpPr/>
          <p:nvPr/>
        </p:nvSpPr>
        <p:spPr>
          <a:xfrm>
            <a:off x="548640" y="2148840"/>
            <a:ext cx="6720840" cy="4160520"/>
          </a:xfrm>
          <a:prstGeom prst="roundRect">
            <a:avLst>
              <a:gd name="adj" fmla="val 2637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5" name="Заголовок карточки"/>
          <p:cNvSpPr txBox="1"/>
          <p:nvPr/>
        </p:nvSpPr>
        <p:spPr>
          <a:xfrm>
            <a:off x="868680" y="2404872"/>
            <a:ext cx="6080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«Священная война»</a:t>
            </a:r>
            <a:endParaRPr lang="ru-RU" sz="2200" dirty="0"/>
          </a:p>
        </p:txBody>
      </p:sp>
      <p:sp>
        <p:nvSpPr>
          <p:cNvPr id="6" name="Текст"/>
          <p:cNvSpPr txBox="1"/>
          <p:nvPr/>
        </p:nvSpPr>
        <p:spPr>
          <a:xfrm>
            <a:off x="868680" y="2953512"/>
            <a:ext cx="6080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«Священная война» (музыка А. Александрова, слова В. Лебедева‑Кумача), написанная в первые дни войны, стала символом борьбы советского народа с врагом.</a:t>
            </a:r>
            <a:endParaRPr lang="ru-RU" sz="2000" dirty="0"/>
          </a:p>
        </p:txBody>
      </p:sp>
      <p:sp>
        <p:nvSpPr>
          <p:cNvPr id="7" name="Медальон 1.1: кольцо"/>
          <p:cNvSpPr/>
          <p:nvPr/>
        </p:nvSpPr>
        <p:spPr>
          <a:xfrm>
            <a:off x="2125980" y="406908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pic>
        <p:nvPicPr>
          <p:cNvPr id="8" name="Медальон 1.1" descr="А. Александро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3529" y="4116629"/>
            <a:ext cx="1093622" cy="1093622"/>
          </a:xfrm>
          <a:prstGeom prst="ellipse">
            <a:avLst/>
          </a:prstGeom>
        </p:spPr>
      </p:pic>
      <p:sp>
        <p:nvSpPr>
          <p:cNvPr id="9" name="Подпись"/>
          <p:cNvSpPr txBox="1"/>
          <p:nvPr/>
        </p:nvSpPr>
        <p:spPr>
          <a:xfrm>
            <a:off x="1559052" y="5349240"/>
            <a:ext cx="2322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А. Александров</a:t>
            </a:r>
            <a:endParaRPr lang="ru-RU" sz="1700" dirty="0"/>
          </a:p>
          <a:p>
            <a:pPr algn="ctr" indent="0" marL="0">
              <a:buNone/>
            </a:pPr>
            <a:r>
              <a:rPr lang="ru-RU" alt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музыка</a:t>
            </a:r>
            <a:endParaRPr lang="ru-RU" sz="1700" dirty="0"/>
          </a:p>
        </p:txBody>
      </p:sp>
      <p:sp>
        <p:nvSpPr>
          <p:cNvPr id="10" name="Медальон 1.2: кольцо"/>
          <p:cNvSpPr/>
          <p:nvPr/>
        </p:nvSpPr>
        <p:spPr>
          <a:xfrm>
            <a:off x="4503420" y="406908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Медальон 1.2: диск"/>
          <p:cNvSpPr/>
          <p:nvPr/>
        </p:nvSpPr>
        <p:spPr>
          <a:xfrm>
            <a:off x="4550969" y="4116629"/>
            <a:ext cx="1093622" cy="109362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Медальон 1.2: иконка" descr="В. Лебедев‑Кумач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374" y="4390034"/>
            <a:ext cx="546811" cy="546811"/>
          </a:xfrm>
          <a:prstGeom prst="rect">
            <a:avLst/>
          </a:prstGeom>
        </p:spPr>
      </p:pic>
      <p:sp>
        <p:nvSpPr>
          <p:cNvPr id="13" name="Подпись"/>
          <p:cNvSpPr txBox="1"/>
          <p:nvPr/>
        </p:nvSpPr>
        <p:spPr>
          <a:xfrm>
            <a:off x="3936492" y="5349240"/>
            <a:ext cx="2322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В. Лебедев‑Кумач</a:t>
            </a:r>
            <a:endParaRPr lang="ru-RU" sz="1700" dirty="0"/>
          </a:p>
          <a:p>
            <a:pPr algn="ctr" indent="0" marL="0">
              <a:buNone/>
            </a:pPr>
            <a:r>
              <a:rPr lang="ru-RU" alt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слова</a:t>
            </a:r>
            <a:endParaRPr lang="ru-RU" sz="1700" dirty="0"/>
          </a:p>
        </p:txBody>
      </p:sp>
      <p:sp>
        <p:nvSpPr>
          <p:cNvPr id="14" name="Карточка"/>
          <p:cNvSpPr/>
          <p:nvPr/>
        </p:nvSpPr>
        <p:spPr>
          <a:xfrm>
            <a:off x="7635240" y="2148840"/>
            <a:ext cx="4007815" cy="4160520"/>
          </a:xfrm>
          <a:prstGeom prst="roundRect">
            <a:avLst>
              <a:gd name="adj" fmla="val 2738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5" name="Заголовок карточки"/>
          <p:cNvSpPr txBox="1"/>
          <p:nvPr/>
        </p:nvSpPr>
        <p:spPr>
          <a:xfrm>
            <a:off x="7955280" y="2404872"/>
            <a:ext cx="33677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«Катюша»</a:t>
            </a:r>
            <a:endParaRPr lang="ru-RU" sz="2200" dirty="0"/>
          </a:p>
        </p:txBody>
      </p:sp>
      <p:sp>
        <p:nvSpPr>
          <p:cNvPr id="16" name="Текст"/>
          <p:cNvSpPr txBox="1"/>
          <p:nvPr/>
        </p:nvSpPr>
        <p:spPr>
          <a:xfrm>
            <a:off x="7955280" y="2953512"/>
            <a:ext cx="33677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«Катюша» передаёт чувства, которые объединяли людей во время войны.</a:t>
            </a:r>
            <a:endParaRPr lang="ru-RU" sz="2000" dirty="0"/>
          </a:p>
        </p:txBody>
      </p:sp>
      <p:sp>
        <p:nvSpPr>
          <p:cNvPr id="17" name="Медальон 2.1: кольцо"/>
          <p:cNvSpPr/>
          <p:nvPr/>
        </p:nvSpPr>
        <p:spPr>
          <a:xfrm>
            <a:off x="9044788" y="4069080"/>
            <a:ext cx="1188720" cy="11887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Медальон 2.1: диск"/>
          <p:cNvSpPr/>
          <p:nvPr/>
        </p:nvSpPr>
        <p:spPr>
          <a:xfrm>
            <a:off x="9092336" y="4116629"/>
            <a:ext cx="1093622" cy="109362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Медальон 2.1: иконка" descr="«Катюша»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742" y="4390034"/>
            <a:ext cx="546811" cy="54681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Первая послевоенная премьера</a:t>
            </a:r>
            <a:endParaRPr lang="ru-RU" sz="3400" dirty="0"/>
          </a:p>
        </p:txBody>
      </p:sp>
      <p:sp>
        <p:nvSpPr>
          <p:cNvPr id="3" name="Портрет: рамка"/>
          <p:cNvSpPr/>
          <p:nvPr/>
        </p:nvSpPr>
        <p:spPr>
          <a:xfrm>
            <a:off x="8077034" y="1463040"/>
            <a:ext cx="3566021" cy="4343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52400" dist="38100" dir="5400000">
              <a:srgbClr val="1B2D4F">
                <a:alpha val="18000"/>
              </a:srgbClr>
            </a:outerShdw>
          </a:effectLst>
        </p:spPr>
      </p:sp>
      <p:pic>
        <p:nvPicPr>
          <p:cNvPr id="4" name="Портрет" descr="С. Прокофьев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6762" y="1572768"/>
            <a:ext cx="3346565" cy="4123944"/>
          </a:xfrm>
          <a:prstGeom prst="rect">
            <a:avLst/>
          </a:prstGeom>
        </p:spPr>
      </p:pic>
      <p:sp>
        <p:nvSpPr>
          <p:cNvPr id="5" name="Подпись"/>
          <p:cNvSpPr txBox="1"/>
          <p:nvPr/>
        </p:nvSpPr>
        <p:spPr>
          <a:xfrm>
            <a:off x="7894154" y="5897880"/>
            <a:ext cx="393178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7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С. Прокофьев</a:t>
            </a:r>
            <a:endParaRPr lang="ru-RU" sz="1700" dirty="0"/>
          </a:p>
        </p:txBody>
      </p:sp>
      <p:sp>
        <p:nvSpPr>
          <p:cNvPr id="6" name="Медальон: кольцо"/>
          <p:cNvSpPr/>
          <p:nvPr/>
        </p:nvSpPr>
        <p:spPr>
          <a:xfrm>
            <a:off x="548640" y="215392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7" name="Медальон: диск"/>
          <p:cNvSpPr/>
          <p:nvPr/>
        </p:nvSpPr>
        <p:spPr>
          <a:xfrm>
            <a:off x="603504" y="220878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8" name="Медальон: иконка" descr="Премьера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72" y="2524252"/>
            <a:ext cx="630936" cy="630936"/>
          </a:xfrm>
          <a:prstGeom prst="rect">
            <a:avLst/>
          </a:prstGeom>
        </p:spPr>
      </p:pic>
      <p:sp>
        <p:nvSpPr>
          <p:cNvPr id="9" name="Крупная надпись"/>
          <p:cNvSpPr txBox="1"/>
          <p:nvPr/>
        </p:nvSpPr>
        <p:spPr>
          <a:xfrm>
            <a:off x="2331720" y="2153920"/>
            <a:ext cx="5288114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6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1945</a:t>
            </a:r>
            <a:endParaRPr lang="ru-RU" sz="6600" dirty="0"/>
          </a:p>
        </p:txBody>
      </p:sp>
      <p:sp>
        <p:nvSpPr>
          <p:cNvPr id="10" name="Текст"/>
          <p:cNvSpPr txBox="1"/>
          <p:nvPr/>
        </p:nvSpPr>
        <p:spPr>
          <a:xfrm>
            <a:off x="548640" y="3937000"/>
            <a:ext cx="7071194" cy="1178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000"/>
              </a:spcAft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Первой послевоенной балетной премьерой стал балет С. Прокофьева «Золушка».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Зрители увидели его осенью 1945 г.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Итоги</a:t>
            </a:r>
            <a:endParaRPr lang="ru-RU" sz="3400" dirty="0"/>
          </a:p>
        </p:txBody>
      </p:sp>
      <p:sp>
        <p:nvSpPr>
          <p:cNvPr id="3" name="Текст"/>
          <p:cNvSpPr txBox="1"/>
          <p:nvPr/>
        </p:nvSpPr>
        <p:spPr>
          <a:xfrm>
            <a:off x="548640" y="2141220"/>
            <a:ext cx="11094415" cy="1661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годы войны театр стал частью общей борьбы народа.</a:t>
            </a:r>
            <a:endParaRPr lang="ru-RU" sz="20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Выступления артистов поднимали боевой дух солдат и поддерживали людей в тылу и в блокадном городе.</a:t>
            </a:r>
            <a:endParaRPr lang="ru-RU" sz="2000" dirty="0"/>
          </a:p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театров в годы войны — пример стойкости духа и силы воли.</a:t>
            </a:r>
            <a:endParaRPr lang="ru-RU" sz="2000" dirty="0"/>
          </a:p>
        </p:txBody>
      </p:sp>
      <p:sp>
        <p:nvSpPr>
          <p:cNvPr id="4" name="Знак 1: кольцо"/>
          <p:cNvSpPr/>
          <p:nvPr/>
        </p:nvSpPr>
        <p:spPr>
          <a:xfrm>
            <a:off x="2758288" y="43967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5" name="Знак 1: диск"/>
          <p:cNvSpPr/>
          <p:nvPr/>
        </p:nvSpPr>
        <p:spPr>
          <a:xfrm>
            <a:off x="2804008" y="44424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Знак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4038" y="4682490"/>
            <a:ext cx="480060" cy="480060"/>
          </a:xfrm>
          <a:prstGeom prst="rect">
            <a:avLst/>
          </a:prstGeom>
        </p:spPr>
      </p:pic>
      <p:sp>
        <p:nvSpPr>
          <p:cNvPr id="7" name="Знак 2: кольцо"/>
          <p:cNvSpPr/>
          <p:nvPr/>
        </p:nvSpPr>
        <p:spPr>
          <a:xfrm>
            <a:off x="4632808" y="43967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8" name="Знак 2: диск"/>
          <p:cNvSpPr/>
          <p:nvPr/>
        </p:nvSpPr>
        <p:spPr>
          <a:xfrm>
            <a:off x="4678528" y="44424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Знак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58" y="4682490"/>
            <a:ext cx="480060" cy="480060"/>
          </a:xfrm>
          <a:prstGeom prst="rect">
            <a:avLst/>
          </a:prstGeom>
        </p:spPr>
      </p:pic>
      <p:sp>
        <p:nvSpPr>
          <p:cNvPr id="10" name="Знак 3: кольцо"/>
          <p:cNvSpPr/>
          <p:nvPr/>
        </p:nvSpPr>
        <p:spPr>
          <a:xfrm>
            <a:off x="6507328" y="43967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1" name="Знак 3: диск"/>
          <p:cNvSpPr/>
          <p:nvPr/>
        </p:nvSpPr>
        <p:spPr>
          <a:xfrm>
            <a:off x="6553048" y="44424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2" name="Знак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78" y="4682490"/>
            <a:ext cx="480060" cy="480060"/>
          </a:xfrm>
          <a:prstGeom prst="rect">
            <a:avLst/>
          </a:prstGeom>
        </p:spPr>
      </p:pic>
      <p:sp>
        <p:nvSpPr>
          <p:cNvPr id="13" name="Знак 4: кольцо"/>
          <p:cNvSpPr/>
          <p:nvPr/>
        </p:nvSpPr>
        <p:spPr>
          <a:xfrm>
            <a:off x="8381848" y="4396740"/>
            <a:ext cx="1051560" cy="105156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4" name="Знак 4: диск"/>
          <p:cNvSpPr/>
          <p:nvPr/>
        </p:nvSpPr>
        <p:spPr>
          <a:xfrm>
            <a:off x="8427568" y="4442460"/>
            <a:ext cx="960120" cy="9601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Знак 4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7598" y="4682490"/>
            <a:ext cx="480060" cy="4800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Источники иллюстраций</a:t>
            </a:r>
            <a:endParaRPr lang="ru-RU" sz="3400" dirty="0"/>
          </a:p>
        </p:txBody>
      </p:sp>
      <p:pic>
        <p:nvPicPr>
          <p:cNvPr id="3" name="Миниатюра 1" descr="Выступление фронтовой концертной бригады, Западный фронт, 1943 г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89888"/>
            <a:ext cx="420624" cy="420624"/>
          </a:xfrm>
          <a:prstGeom prst="rect">
            <a:avLst/>
          </a:prstGeom>
        </p:spPr>
      </p:pic>
      <p:sp>
        <p:nvSpPr>
          <p:cNvPr id="4" name="Источник 1"/>
          <p:cNvSpPr txBox="1"/>
          <p:nvPr/>
        </p:nvSpPr>
        <p:spPr>
          <a:xfrm>
            <a:off x="1106424" y="1371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Выступление фронтовой концертной бригады, Западный фронт, 1943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фото Б. Ярославцева, Главархив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commons.wikimedia.org/wiki/File:History of front culture 02.jpg</a:t>
            </a:r>
            <a:endParaRPr lang="ru-RU" sz="1100" dirty="0"/>
          </a:p>
        </p:txBody>
      </p:sp>
      <p:pic>
        <p:nvPicPr>
          <p:cNvPr id="5" name="Миниатюра 2" descr="Л. Леонов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002536"/>
            <a:ext cx="420624" cy="420624"/>
          </a:xfrm>
          <a:prstGeom prst="rect">
            <a:avLst/>
          </a:prstGeom>
        </p:spPr>
      </p:pic>
      <p:sp>
        <p:nvSpPr>
          <p:cNvPr id="6" name="Источник 2"/>
          <p:cNvSpPr txBox="1"/>
          <p:nvPr/>
        </p:nvSpPr>
        <p:spPr>
          <a:xfrm>
            <a:off x="1106424" y="1984248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Л. Леонов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commons.wikimedia.org/wiki/File:Leonid Leonov.jpg</a:t>
            </a:r>
            <a:endParaRPr lang="ru-RU" sz="1100" dirty="0"/>
          </a:p>
        </p:txBody>
      </p:sp>
      <p:pic>
        <p:nvPicPr>
          <p:cNvPr id="7" name="Миниатюра 3" descr="К. Симонов, 1944 г.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2532888"/>
            <a:ext cx="420624" cy="420624"/>
          </a:xfrm>
          <a:prstGeom prst="rect">
            <a:avLst/>
          </a:prstGeom>
        </p:spPr>
      </p:pic>
      <p:sp>
        <p:nvSpPr>
          <p:cNvPr id="8" name="Источник 3"/>
          <p:cNvSpPr txBox="1"/>
          <p:nvPr/>
        </p:nvSpPr>
        <p:spPr>
          <a:xfrm>
            <a:off x="1106424" y="2514600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 Симонов, 1944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фото А. Лесса, Главархив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commons.wikimedia.org/wiki/File:Konstantin Simonov 1944.jpg</a:t>
            </a:r>
            <a:endParaRPr lang="ru-RU" sz="1100" dirty="0"/>
          </a:p>
        </p:txBody>
      </p:sp>
      <p:pic>
        <p:nvPicPr>
          <p:cNvPr id="9" name="Миниатюра 4" descr="А. Корнейчук, 1942 г.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3145536"/>
            <a:ext cx="420624" cy="420624"/>
          </a:xfrm>
          <a:prstGeom prst="rect">
            <a:avLst/>
          </a:prstGeom>
        </p:spPr>
      </p:pic>
      <p:sp>
        <p:nvSpPr>
          <p:cNvPr id="10" name="Источник 4"/>
          <p:cNvSpPr txBox="1"/>
          <p:nvPr/>
        </p:nvSpPr>
        <p:spPr>
          <a:xfrm>
            <a:off x="1106424" y="3127248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Корнейчук, 1942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commons.wikimedia.org/wiki/File:Александр Евдокимович Корнейчук, 1942 год.jpg</a:t>
            </a:r>
            <a:endParaRPr lang="ru-RU" sz="1100" dirty="0"/>
          </a:p>
        </p:txBody>
      </p:sp>
      <p:pic>
        <p:nvPicPr>
          <p:cNvPr id="11" name="Миниатюра 5" descr="Актёры Московского театра оперетты в спектакле во время эвакуации, 1942—1943 гг.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8640" y="3758184"/>
            <a:ext cx="420624" cy="420624"/>
          </a:xfrm>
          <a:prstGeom prst="rect">
            <a:avLst/>
          </a:prstGeom>
        </p:spPr>
      </p:pic>
      <p:sp>
        <p:nvSpPr>
          <p:cNvPr id="12" name="Источник 5"/>
          <p:cNvSpPr txBox="1"/>
          <p:nvPr/>
        </p:nvSpPr>
        <p:spPr>
          <a:xfrm>
            <a:off x="1106424" y="3739896"/>
            <a:ext cx="4783684" cy="725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Актёры Московского театра оперетты в спектакле во время эвакуации, 1942—1943 гг.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фото Г. Аргиропуло, Главархив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commons.wikimedia.org/wiki/File:4-3-Akteri-Teatra-operetti.jpg</a:t>
            </a:r>
            <a:endParaRPr lang="ru-RU" sz="1100" dirty="0"/>
          </a:p>
        </p:txBody>
      </p:sp>
      <p:pic>
        <p:nvPicPr>
          <p:cNvPr id="13" name="Миниатюра 6" descr="Зрители на спектакле Ленинградского театра музыкальной комедии, 1942 г.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640" y="4538472"/>
            <a:ext cx="420624" cy="420624"/>
          </a:xfrm>
          <a:prstGeom prst="rect">
            <a:avLst/>
          </a:prstGeom>
        </p:spPr>
      </p:pic>
      <p:sp>
        <p:nvSpPr>
          <p:cNvPr id="14" name="Источник 6"/>
          <p:cNvSpPr txBox="1"/>
          <p:nvPr/>
        </p:nvSpPr>
        <p:spPr>
          <a:xfrm>
            <a:off x="1106424" y="4520184"/>
            <a:ext cx="4783684" cy="725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Зрители на спектакле Ленинградского театра музыкальной комедии, 1942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Сергей Струнников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commons.wikimedia.org/wiki/File:Ленинград блокадный. Зрители в театре музыкальной комедии.jpg</a:t>
            </a:r>
            <a:endParaRPr lang="ru-RU" sz="1100" dirty="0"/>
          </a:p>
        </p:txBody>
      </p:sp>
      <p:pic>
        <p:nvPicPr>
          <p:cNvPr id="15" name="Миниатюра 7" descr="Театральные афиши в Ленинграде, октябрь 1941 г.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1588" y="1389888"/>
            <a:ext cx="420624" cy="420624"/>
          </a:xfrm>
          <a:prstGeom prst="rect">
            <a:avLst/>
          </a:prstGeom>
        </p:spPr>
      </p:pic>
      <p:sp>
        <p:nvSpPr>
          <p:cNvPr id="16" name="Источник 7"/>
          <p:cNvSpPr txBox="1"/>
          <p:nvPr/>
        </p:nvSpPr>
        <p:spPr>
          <a:xfrm>
            <a:off x="6859372" y="1371600"/>
            <a:ext cx="4783684" cy="725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Театральные афиши в Ленинграде, октябрь 1941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Анатолий Гаранин, РИА Новости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BY‑SA 3.0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commons.wikimedia.org/wiki/File:RIAN archive 637383 People in front of theater marquee.jpg</a:t>
            </a:r>
            <a:endParaRPr lang="ru-RU" sz="1100" dirty="0"/>
          </a:p>
        </p:txBody>
      </p:sp>
      <p:pic>
        <p:nvPicPr>
          <p:cNvPr id="17" name="Миниатюра 8" descr="Фронтовая бригада артистов МХАТ, Западный фронт, 1942 г.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01588" y="2170176"/>
            <a:ext cx="420624" cy="420624"/>
          </a:xfrm>
          <a:prstGeom prst="rect">
            <a:avLst/>
          </a:prstGeom>
        </p:spPr>
      </p:pic>
      <p:sp>
        <p:nvSpPr>
          <p:cNvPr id="18" name="Источник 8"/>
          <p:cNvSpPr txBox="1"/>
          <p:nvPr/>
        </p:nvSpPr>
        <p:spPr>
          <a:xfrm>
            <a:off x="6859372" y="2151888"/>
            <a:ext cx="4783684" cy="725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Фронтовая бригада артистов МХАТ, Западный фронт, 1942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фото А. Становова, Главархив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commons.wikimedia.org/wiki/File:7-1-Frontovaya-brigada-artistov-MHAT-SSSR.jpg</a:t>
            </a:r>
            <a:endParaRPr lang="ru-RU" sz="1100" dirty="0"/>
          </a:p>
        </p:txBody>
      </p:sp>
      <p:pic>
        <p:nvPicPr>
          <p:cNvPr id="19" name="Миниатюра 9" descr="Фронтовая бригада артистов МХАТ, 1942 г., второй снимок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01588" y="2950464"/>
            <a:ext cx="420624" cy="420624"/>
          </a:xfrm>
          <a:prstGeom prst="rect">
            <a:avLst/>
          </a:prstGeom>
        </p:spPr>
      </p:pic>
      <p:sp>
        <p:nvSpPr>
          <p:cNvPr id="20" name="Источник 9"/>
          <p:cNvSpPr txBox="1"/>
          <p:nvPr/>
        </p:nvSpPr>
        <p:spPr>
          <a:xfrm>
            <a:off x="6859372" y="2932176"/>
            <a:ext cx="4783684" cy="725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Фронтовая бригада артистов МХАТ, 1942 г., второй снимок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фото А. Становова, Главархив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commons.wikimedia.org/wiki/File:7-2-Frontovaya-brigada-artistov-MHAT-SSSR.jpg</a:t>
            </a:r>
            <a:endParaRPr lang="ru-RU" sz="1100" dirty="0"/>
          </a:p>
        </p:txBody>
      </p:sp>
      <p:pic>
        <p:nvPicPr>
          <p:cNvPr id="21" name="Миниатюра 10" descr="Артисты Театра им. Е. Вахтангова выступают перед фронтовиками, 1943 г.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301588" y="3730752"/>
            <a:ext cx="420624" cy="420624"/>
          </a:xfrm>
          <a:prstGeom prst="rect">
            <a:avLst/>
          </a:prstGeom>
        </p:spPr>
      </p:pic>
      <p:sp>
        <p:nvSpPr>
          <p:cNvPr id="22" name="Источник 10"/>
          <p:cNvSpPr txBox="1"/>
          <p:nvPr/>
        </p:nvSpPr>
        <p:spPr>
          <a:xfrm>
            <a:off x="6859372" y="3712464"/>
            <a:ext cx="4783684" cy="725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Артисты Театра им. Е. Вахтангова выступают перед фронтовиками, 1943 г.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фото Л. Доренского, Главархив Москвы —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 BY 4.0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commons.wikimedia.org/wiki/File:3-Artisti-teatra-imeni-E-Vahtangova.jpg</a:t>
            </a:r>
            <a:endParaRPr lang="ru-RU" sz="1100" dirty="0"/>
          </a:p>
        </p:txBody>
      </p:sp>
      <p:pic>
        <p:nvPicPr>
          <p:cNvPr id="23" name="Миниатюра 11" descr="А. Александров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301588" y="4511040"/>
            <a:ext cx="420624" cy="420624"/>
          </a:xfrm>
          <a:prstGeom prst="rect">
            <a:avLst/>
          </a:prstGeom>
        </p:spPr>
      </p:pic>
      <p:sp>
        <p:nvSpPr>
          <p:cNvPr id="24" name="Источник 11"/>
          <p:cNvSpPr txBox="1"/>
          <p:nvPr/>
        </p:nvSpPr>
        <p:spPr>
          <a:xfrm>
            <a:off x="6859372" y="4492752"/>
            <a:ext cx="47836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 Александров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автор неизвестен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commons.wikimedia.org/wiki/File:A B Alexandrov.jpg</a:t>
            </a:r>
            <a:endParaRPr lang="ru-RU" sz="1100" dirty="0"/>
          </a:p>
        </p:txBody>
      </p:sp>
      <p:pic>
        <p:nvPicPr>
          <p:cNvPr id="25" name="Миниатюра 12" descr="С. Прокофьев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301588" y="5041392"/>
            <a:ext cx="420624" cy="420624"/>
          </a:xfrm>
          <a:prstGeom prst="rect">
            <a:avLst/>
          </a:prstGeom>
        </p:spPr>
      </p:pic>
      <p:sp>
        <p:nvSpPr>
          <p:cNvPr id="26" name="Источник 12"/>
          <p:cNvSpPr txBox="1"/>
          <p:nvPr/>
        </p:nvSpPr>
        <p:spPr>
          <a:xfrm>
            <a:off x="6859372" y="5023104"/>
            <a:ext cx="4783684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1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С. Прокофьев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Bain News Service — 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 domain</a:t>
            </a:r>
            <a:pPr algn="l" indent="0" marL="0">
              <a:buNone/>
            </a:pPr>
            <a:r>
              <a:rPr lang="ru-RU" altLang="en-US" sz="11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Викисклад, </a:t>
            </a:r>
            <a:pPr algn="l" indent="0" marL="0">
              <a:buNone/>
            </a:pPr>
            <a:r>
              <a:rPr lang="ru-RU" altLang="en-US" sz="1100" u="sng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commons.wikimedia.org/wiki/File:Sergei Prokofiev circa 1918 over Chair Bain.jpg</a:t>
            </a:r>
            <a:endParaRPr lang="ru-RU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Театр в годы Великой Отечественной войны</dc:title>
  <dc:subject/>
  <dc:creator>pomogalka.me</dc:creator>
  <cp:lastModifiedBy>pomogalka.me</cp:lastModifiedBy>
  <cp:revision>1</cp:revision>
  <dcterms:created xsi:type="dcterms:W3CDTF">2026-10-08T07:02:15Z</dcterms:created>
  <dcterms:modified xsi:type="dcterms:W3CDTF">2026-10-08T07:02:15Z</dcterms:modified>
</cp:coreProperties>
</file>