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ru-RU"/>
              <a:t>7/23/19</a:t>
            </a:fld>
            <a:endParaRPr lang="ru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Click to edit Master text styles</a:t>
            </a:r>
          </a:p>
          <a:p>
            <a:pPr lvl="1"/>
            <a:r>
              <a:rPr lang="ru-RU"/>
              <a:t>Second level</a:t>
            </a:r>
          </a:p>
          <a:p>
            <a:pPr lvl="2"/>
            <a:r>
              <a:rPr lang="ru-RU"/>
              <a:t>Third level</a:t>
            </a:r>
          </a:p>
          <a:p>
            <a:pPr lvl="3"/>
            <a:r>
              <a:rPr lang="ru-RU"/>
              <a:t>Fourth level</a:t>
            </a:r>
          </a:p>
          <a:p>
            <a:pPr lvl="4"/>
            <a:r>
              <a:rPr lang="ru-RU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Презентация к выступлению о том, что познание природы — это «драма идей», может выглядеть так.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/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/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/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/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/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/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/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/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/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/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M_TITLE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1051560"/>
            <a:ext cx="6035040" cy="25603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ru-RU" sz="44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ru-RU" sz="44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M_CONTENT">
    <p:bg>
      <p:bgPr>
        <a:solidFill>
          <a:schemeClr val="bg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ru-RU" sz="34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endParaRPr lang="ru-RU" sz="3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1003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M_SIDE">
    <p:bg>
      <p:bgPr>
        <a:solidFill>
          <a:schemeClr val="bg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6108192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ru-RU" sz="34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endParaRPr lang="ru-RU" sz="3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1004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M_DARK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ru-RU" sz="3400" b="1" dirty="0">
                <a:solidFill>
                  <a:schemeClr val="accent5"/>
                </a:solidFill>
              </a:defRPr>
            </a:lvl1pPr>
          </a:lstStyle>
          <a:p>
            <a:pPr algn="l" indent="0" marL="0">
              <a:buNone/>
            </a:pPr>
            <a:endParaRPr lang="ru-RU" sz="3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5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1005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null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slideLayout" Target="../slideLayouts/slideLayout3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3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slideLayout" Target="../slideLayouts/slideLayout3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3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5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hyperlink" Target="https://commons.wikimedia.org/wiki/File:Albert_Einstein_Head_cleaned.jpg" TargetMode="External"/><Relationship Id="rId2" Type="http://schemas.openxmlformats.org/officeDocument/2006/relationships/hyperlink" Target="https://commons.wikimedia.org/wiki/File:Illustrerad_Verldshistoria_band_I_Ill_107.jpg" TargetMode="External"/><Relationship Id="rId3" Type="http://schemas.openxmlformats.org/officeDocument/2006/relationships/hyperlink" Target="https://commons.wikimedia.org/wiki/File:Nikolaus_Kopernikus.jpg" TargetMode="External"/><Relationship Id="rId4" Type="http://schemas.openxmlformats.org/officeDocument/2006/relationships/hyperlink" Target="https://commons.wikimedia.org/wiki/File:Justus_Sustermans_-_Portrait_of_Galileo_Galilei,_1636.jpg" TargetMode="External"/><Relationship Id="rId5" Type="http://schemas.openxmlformats.org/officeDocument/2006/relationships/hyperlink" Target="https://commons.wikimedia.org/wiki/File:JKepler.jpg" TargetMode="External"/><Relationship Id="rId6" Type="http://schemas.openxmlformats.org/officeDocument/2006/relationships/hyperlink" Target="https://commons.wikimedia.org/wiki/File:Portrait_of_Sir_Isaac_Newton,_1689.jpg" TargetMode="External"/><Relationship Id="rId7" Type="http://schemas.openxmlformats.org/officeDocument/2006/relationships/hyperlink" Target="https://commons.wikimedia.org/wiki/File:Copernican_heliocentrism_diagram-2.jpg" TargetMode="External"/><Relationship Id="rId8" Type="http://schemas.openxmlformats.org/officeDocument/2006/relationships/hyperlink" Target="https://commons.wikimedia.org/wiki/File:DIMendeleevCab.jpg" TargetMode="External"/><Relationship Id="rId9" Type="http://schemas.openxmlformats.org/officeDocument/2006/relationships/hyperlink" Target="https://commons.wikimedia.org/wiki/File:Mendeleev%27s_periodic_table_(1869_year).jpg" TargetMode="External"/><Relationship Id="rId10" Type="http://schemas.openxmlformats.org/officeDocument/2006/relationships/hyperlink" Target="https://commons.wikimedia.org/wiki/File:Charles_Darwin_seated_crop.jpg" TargetMode="External"/><Relationship Id="rId11" Type="http://schemas.openxmlformats.org/officeDocument/2006/relationships/hyperlink" Target="https://commons.wikimedia.org/wiki/File:Ivan_Pavlov_NLM3.jpg" TargetMode="External"/><Relationship Id="rId12" Type="http://schemas.openxmlformats.org/officeDocument/2006/relationships/hyperlink" Target="https://creativecommons.org/licenses/by/4.0" TargetMode="External"/><Relationship Id="rId13" Type="http://schemas.openxmlformats.org/officeDocument/2006/relationships/hyperlink" Target="https://commons.wikimedia.org/wiki/File:Anatoly_Derevyanko.jpg" TargetMode="External"/><Relationship Id="rId14" Type="http://schemas.openxmlformats.org/officeDocument/2006/relationships/hyperlink" Target="https://commons.wikimedia.org/wiki/File:Lazarev_MP_by_Schwede_rectangle.jpg" TargetMode="External"/><Relationship Id="rId15" Type="http://schemas.openxmlformats.org/officeDocument/2006/relationships/hyperlink" Target="https://commons.wikimedia.org/wiki/File:Faddey_Faddeevich_Bellingshausen.jpg" TargetMode="External"/><Relationship Id="rId16" Type="http://schemas.openxmlformats.org/officeDocument/2006/relationships/hyperlink" Target="https://commons.wikimedia.org/wiki/File:Antarctica_6400px_from_Blue_Marble.jpg" TargetMode="External"/><Relationship Id="rId17" Type="http://schemas.openxmlformats.org/officeDocument/2006/relationships/hyperlink" Target="https://creativecommons.org/licenses/by-sa/4.0" TargetMode="External"/><Relationship Id="rId18" Type="http://schemas.openxmlformats.org/officeDocument/2006/relationships/hyperlink" Target="https://commons.wikimedia.org/wiki/File:%D0%9B%D0%A1%D0%9F_%C2%AB%D0%A1%D0%B5%D0%B2%D0%B5%D1%80%D0%BD%D1%8B%D0%B9_%D0%BF%D0%BE%D0%BB%D1%8E%D1%81%C2%BB_01.jpg" TargetMode="External"/><Relationship Id="rId19" Type="http://schemas.openxmlformats.org/officeDocument/2006/relationships/hyperlink" Target="https://creativecommons.org/licenses/by-sa/2.5" TargetMode="External"/><Relationship Id="rId20" Type="http://schemas.openxmlformats.org/officeDocument/2006/relationships/hyperlink" Target="https://commons.wikimedia.org/wiki/File:Vostok1_descent_module_(cropped).jpg" TargetMode="External"/><Relationship Id="rId21" Type="http://schemas.openxmlformats.org/officeDocument/2006/relationships/hyperlink" Target="https://commons.wikimedia.org/wiki/File:%D0%9A%D0%BE%D0%BD%D1%81%D1%82%D0%B0%D0%BD%D1%82%D0%B8%D0%BD_%D0%A6%D0%B8%D0%BE%D0%BB%D0%BA%D0%BE%D0%B2%D1%81%D0%BA%D0%B8%D0%B9.jpg" TargetMode="External"/><Relationship Id="rId22" Type="http://schemas.openxmlformats.org/officeDocument/2006/relationships/hyperlink" Target="https://creativecommons.org/licenses/by/4.0" TargetMode="External"/><Relationship Id="rId23" Type="http://schemas.openxmlformats.org/officeDocument/2006/relationships/hyperlink" Target="https://commons.wikimedia.org/wiki/File:%D0%9D%D0%B8%D0%BD%D0%B0_%D0%B8_%D0%A1%D0%B5%D1%80%D0%B3%D0%B5%D0%B9_%D0%9A%D0%BE%D1%80%D0%BE%D0%BB%D0%B5%D0%B2%D1%8B_(cropped).jpg" TargetMode="External"/><Relationship Id="rId24" Type="http://schemas.openxmlformats.org/officeDocument/2006/relationships/hyperlink" Target="https://commons.wikimedia.org/wiki/File:Sputnik_asm.jpg" TargetMode="External"/><Relationship Id="rId25" Type="http://schemas.openxmlformats.org/officeDocument/2006/relationships/hyperlink" Target="https://creativecommons.org/licenses/by/4.0" TargetMode="External"/><Relationship Id="rId26" Type="http://schemas.openxmlformats.org/officeDocument/2006/relationships/hyperlink" Target="https://commons.wikimedia.org/wiki/File:Yuri_Gagarin_with_awards.jpg" TargetMode="External"/><Relationship Id="rId27" Type="http://schemas.openxmlformats.org/officeDocument/2006/relationships/hyperlink" Target="https://commons.wikimedia.org/wiki/File:Igor_Kurchatov_001.png" TargetMode="External"/><Relationship Id="rId28" Type="http://schemas.openxmlformats.org/officeDocument/2006/relationships/hyperlink" Target="https://commons.wikimedia.org/wiki/File:RUSMARKA-3347.jpg" TargetMode="External"/><Relationship Id="rId29" Type="http://schemas.openxmlformats.org/officeDocument/2006/relationships/hyperlink" Target="https://creativecommons.org/licenses/by-sa/2.0" TargetMode="External"/><Relationship Id="rId30" Type="http://schemas.openxmlformats.org/officeDocument/2006/relationships/hyperlink" Target="https://commons.wikimedia.org/wiki/File:Obninsk_04710062_(8383320538).jpg" TargetMode="External"/><Relationship Id="rId31" Type="http://schemas.openxmlformats.org/officeDocument/2006/relationships/hyperlink" Target="https://commons.wikimedia.org/wiki/File:Igor_Tamm.jpg" TargetMode="External"/><Relationship Id="rId32" Type="http://schemas.openxmlformats.org/officeDocument/2006/relationships/hyperlink" Target="http://creativecommons.org/publicdomain/zero/1.0/deed.en" TargetMode="External"/><Relationship Id="rId33" Type="http://schemas.openxmlformats.org/officeDocument/2006/relationships/hyperlink" Target="https://commons.wikimedia.org/wiki/File:Andrei_Sakharov_1989_(cropped).jpg" TargetMode="External"/><Relationship Id="rId34" Type="http://schemas.openxmlformats.org/officeDocument/2006/relationships/slideLayout" Target="../slideLayouts/slideLayout3.xml"/><Relationship Id="rId35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1051560"/>
            <a:ext cx="60350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ru-RU" altLang="en-US" sz="4400" b="1" dirty="0">
                <a:solidFill>
                  <a:schemeClr val="bg1"/>
                </a:solidFill>
              </a:rPr>
              <a:t>Познание природы — драма идей</a:t>
            </a:r>
            <a:endParaRPr lang="ru-RU" sz="4400" dirty="0"/>
          </a:p>
        </p:txBody>
      </p:sp>
      <p:sp>
        <p:nvSpPr>
          <p:cNvPr id="3" name="Подзаголовок"/>
          <p:cNvSpPr txBox="1"/>
          <p:nvPr/>
        </p:nvSpPr>
        <p:spPr>
          <a:xfrm>
            <a:off x="731520" y="3840480"/>
            <a:ext cx="585216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2000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А. Эйнштейн сравнил познание природы с драмой, в которой действуют идеи. Новые идеи спорят со старыми, побеждают не сразу и со временем сами уточняются. Так человечество прошло путь от мифологических представлений о мире к построению системной научной картины мира.</a:t>
            </a:r>
            <a:endParaRPr lang="ru-RU" sz="2000" dirty="0"/>
          </a:p>
        </p:txBody>
      </p:sp>
      <p:sp>
        <p:nvSpPr>
          <p:cNvPr id="4" name="Титульная иллюстрация: ореол"/>
          <p:cNvSpPr/>
          <p:nvPr/>
        </p:nvSpPr>
        <p:spPr>
          <a:xfrm>
            <a:off x="6992417" y="1094537"/>
            <a:ext cx="4668926" cy="4668926"/>
          </a:xfrm>
          <a:prstGeom prst="ellipse">
            <a:avLst/>
          </a:prstGeom>
          <a:noFill/>
          <a:ln w="9525">
            <a:solidFill>
              <a:schemeClr val="accent5">
                <a:alpha val="55000"/>
              </a:schemeClr>
            </a:solidFill>
            <a:prstDash val="solid"/>
          </a:ln>
        </p:spPr>
      </p:sp>
      <p:sp>
        <p:nvSpPr>
          <p:cNvPr id="5" name="Титульная иллюстрация: кольцо"/>
          <p:cNvSpPr/>
          <p:nvPr/>
        </p:nvSpPr>
        <p:spPr>
          <a:xfrm>
            <a:off x="7223760" y="1325880"/>
            <a:ext cx="4206240" cy="4206240"/>
          </a:xfrm>
          <a:prstGeom prst="ellipse">
            <a:avLst/>
          </a:prstGeom>
          <a:solidFill>
            <a:schemeClr val="tx2"/>
          </a:solidFill>
          <a:ln w="25400">
            <a:solidFill>
              <a:schemeClr val="accent5"/>
            </a:solidFill>
            <a:prstDash val="solid"/>
          </a:ln>
        </p:spPr>
      </p:sp>
      <p:pic>
        <p:nvPicPr>
          <p:cNvPr id="6" name="Титульная иллюстрация" descr="А. Эйнштейн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92010" y="1494130"/>
            <a:ext cx="3869741" cy="3869741"/>
          </a:xfrm>
          <a:prstGeom prst="ellipse">
            <a:avLst/>
          </a:prstGeom>
        </p:spPr>
      </p:pic>
      <p:sp>
        <p:nvSpPr>
          <p:cNvPr id="8" name="Подпись"/>
          <p:cNvSpPr txBox="1"/>
          <p:nvPr/>
        </p:nvSpPr>
        <p:spPr>
          <a:xfrm>
            <a:off x="6858000" y="5861304"/>
            <a:ext cx="4937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ru-RU" altLang="en-US" sz="17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А. Эйнштейн</a:t>
            </a:r>
            <a:endParaRPr lang="ru-RU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3400" b="1" dirty="0">
                <a:solidFill>
                  <a:schemeClr val="tx2"/>
                </a:solidFill>
              </a:rPr>
              <a:t>Всё начинается с вопроса «почему?»</a:t>
            </a:r>
            <a:endParaRPr lang="ru-RU" sz="3400" dirty="0"/>
          </a:p>
        </p:txBody>
      </p:sp>
      <p:sp>
        <p:nvSpPr>
          <p:cNvPr id="3" name="Медальон 1: кольцо"/>
          <p:cNvSpPr/>
          <p:nvPr/>
        </p:nvSpPr>
        <p:spPr>
          <a:xfrm>
            <a:off x="1135342" y="1440180"/>
            <a:ext cx="1600200" cy="16002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2"/>
            </a:solidFill>
            <a:prstDash val="solid"/>
          </a:ln>
          <a:effectLst>
            <a:outerShdw sx="100000" sy="100000" kx="0" ky="0" algn="bl" rotWithShape="0" blurRad="101600" dist="25400" dir="5400000">
              <a:srgbClr val="1B2D4F">
                <a:alpha val="16000"/>
              </a:srgbClr>
            </a:outerShdw>
          </a:effectLst>
        </p:spPr>
      </p:sp>
      <p:sp>
        <p:nvSpPr>
          <p:cNvPr id="4" name="Медальон 1: диск"/>
          <p:cNvSpPr/>
          <p:nvPr/>
        </p:nvSpPr>
        <p:spPr>
          <a:xfrm>
            <a:off x="1199350" y="1504188"/>
            <a:ext cx="1472184" cy="1472184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5" name="Медальон 1: иконка" descr="«Почему?»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67396" y="1872234"/>
            <a:ext cx="736092" cy="736092"/>
          </a:xfrm>
          <a:prstGeom prst="rect">
            <a:avLst/>
          </a:prstGeom>
        </p:spPr>
      </p:pic>
      <p:sp>
        <p:nvSpPr>
          <p:cNvPr id="6" name="Подпись"/>
          <p:cNvSpPr txBox="1"/>
          <p:nvPr/>
        </p:nvSpPr>
        <p:spPr>
          <a:xfrm>
            <a:off x="594360" y="3150108"/>
            <a:ext cx="268216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ru-RU" altLang="en-US" sz="17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«Почему?»</a:t>
            </a:r>
            <a:endParaRPr lang="ru-RU" sz="1700" dirty="0"/>
          </a:p>
        </p:txBody>
      </p:sp>
      <p:sp>
        <p:nvSpPr>
          <p:cNvPr id="7" name="Медальон 2: кольцо"/>
          <p:cNvSpPr/>
          <p:nvPr/>
        </p:nvSpPr>
        <p:spPr>
          <a:xfrm>
            <a:off x="3908946" y="1440180"/>
            <a:ext cx="1600200" cy="16002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2"/>
            </a:solidFill>
            <a:prstDash val="solid"/>
          </a:ln>
          <a:effectLst>
            <a:outerShdw sx="100000" sy="100000" kx="0" ky="0" algn="bl" rotWithShape="0" blurRad="101600" dist="25400" dir="5400000">
              <a:srgbClr val="1B2D4F">
                <a:alpha val="16000"/>
              </a:srgbClr>
            </a:outerShdw>
          </a:effectLst>
        </p:spPr>
      </p:sp>
      <p:sp>
        <p:nvSpPr>
          <p:cNvPr id="8" name="Медальон 2: диск"/>
          <p:cNvSpPr/>
          <p:nvPr/>
        </p:nvSpPr>
        <p:spPr>
          <a:xfrm>
            <a:off x="3972954" y="1504188"/>
            <a:ext cx="1472184" cy="1472184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9" name="Медальон 2: иконка" descr="Яблоко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1000" y="1872234"/>
            <a:ext cx="736092" cy="736092"/>
          </a:xfrm>
          <a:prstGeom prst="rect">
            <a:avLst/>
          </a:prstGeom>
        </p:spPr>
      </p:pic>
      <p:sp>
        <p:nvSpPr>
          <p:cNvPr id="10" name="Подпись"/>
          <p:cNvSpPr txBox="1"/>
          <p:nvPr/>
        </p:nvSpPr>
        <p:spPr>
          <a:xfrm>
            <a:off x="3367964" y="3150108"/>
            <a:ext cx="268216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ru-RU" altLang="en-US" sz="17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Яблоко</a:t>
            </a:r>
            <a:endParaRPr lang="ru-RU" sz="1700" dirty="0"/>
          </a:p>
        </p:txBody>
      </p:sp>
      <p:sp>
        <p:nvSpPr>
          <p:cNvPr id="11" name="Медальон 3: кольцо"/>
          <p:cNvSpPr/>
          <p:nvPr/>
        </p:nvSpPr>
        <p:spPr>
          <a:xfrm>
            <a:off x="6682549" y="1440180"/>
            <a:ext cx="1600200" cy="16002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2"/>
            </a:solidFill>
            <a:prstDash val="solid"/>
          </a:ln>
          <a:effectLst>
            <a:outerShdw sx="100000" sy="100000" kx="0" ky="0" algn="bl" rotWithShape="0" blurRad="101600" dist="25400" dir="5400000">
              <a:srgbClr val="1B2D4F">
                <a:alpha val="16000"/>
              </a:srgbClr>
            </a:outerShdw>
          </a:effectLst>
        </p:spPr>
      </p:sp>
      <p:sp>
        <p:nvSpPr>
          <p:cNvPr id="12" name="Медальон 3: диск"/>
          <p:cNvSpPr/>
          <p:nvPr/>
        </p:nvSpPr>
        <p:spPr>
          <a:xfrm>
            <a:off x="6746557" y="1504188"/>
            <a:ext cx="1472184" cy="1472184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13" name="Медальон 3: иконка" descr="Звёздное небо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14603" y="1872234"/>
            <a:ext cx="736092" cy="736092"/>
          </a:xfrm>
          <a:prstGeom prst="rect">
            <a:avLst/>
          </a:prstGeom>
        </p:spPr>
      </p:pic>
      <p:sp>
        <p:nvSpPr>
          <p:cNvPr id="14" name="Подпись"/>
          <p:cNvSpPr txBox="1"/>
          <p:nvPr/>
        </p:nvSpPr>
        <p:spPr>
          <a:xfrm>
            <a:off x="6141568" y="3150108"/>
            <a:ext cx="268216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ru-RU" altLang="en-US" sz="17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Звёздное небо</a:t>
            </a:r>
            <a:endParaRPr lang="ru-RU" sz="1700" dirty="0"/>
          </a:p>
        </p:txBody>
      </p:sp>
      <p:sp>
        <p:nvSpPr>
          <p:cNvPr id="15" name="Медальон 4: кольцо"/>
          <p:cNvSpPr/>
          <p:nvPr/>
        </p:nvSpPr>
        <p:spPr>
          <a:xfrm>
            <a:off x="9456153" y="1440180"/>
            <a:ext cx="1600200" cy="16002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2"/>
            </a:solidFill>
            <a:prstDash val="solid"/>
          </a:ln>
          <a:effectLst>
            <a:outerShdw sx="100000" sy="100000" kx="0" ky="0" algn="bl" rotWithShape="0" blurRad="101600" dist="25400" dir="5400000">
              <a:srgbClr val="1B2D4F">
                <a:alpha val="16000"/>
              </a:srgbClr>
            </a:outerShdw>
          </a:effectLst>
        </p:spPr>
      </p:sp>
      <p:pic>
        <p:nvPicPr>
          <p:cNvPr id="16" name="Медальон 4" descr="Фалес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20161" y="1504188"/>
            <a:ext cx="1472184" cy="1472184"/>
          </a:xfrm>
          <a:prstGeom prst="ellipse">
            <a:avLst/>
          </a:prstGeom>
        </p:spPr>
      </p:pic>
      <p:sp>
        <p:nvSpPr>
          <p:cNvPr id="17" name="Подпись"/>
          <p:cNvSpPr txBox="1"/>
          <p:nvPr/>
        </p:nvSpPr>
        <p:spPr>
          <a:xfrm>
            <a:off x="8915171" y="3150108"/>
            <a:ext cx="268216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ru-RU" altLang="en-US" sz="17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Фалес</a:t>
            </a:r>
            <a:endParaRPr lang="ru-RU" sz="1700" dirty="0"/>
          </a:p>
        </p:txBody>
      </p:sp>
      <p:sp>
        <p:nvSpPr>
          <p:cNvPr id="18" name="Карточка"/>
          <p:cNvSpPr/>
          <p:nvPr/>
        </p:nvSpPr>
        <p:spPr>
          <a:xfrm>
            <a:off x="548640" y="3790188"/>
            <a:ext cx="11094415" cy="2496312"/>
          </a:xfrm>
          <a:prstGeom prst="roundRect">
            <a:avLst>
              <a:gd name="adj" fmla="val 4396"/>
            </a:avLst>
          </a:prstGeom>
          <a:solidFill>
            <a:schemeClr val="bg1"/>
          </a:solidFill>
          <a:ln/>
          <a:effectLst>
            <a:outerShdw sx="100000" sy="100000" kx="0" ky="0" algn="bl" rotWithShape="0" blurRad="127000" dist="31750" dir="5400000">
              <a:srgbClr val="1B2D4F">
                <a:alpha val="13000"/>
              </a:srgbClr>
            </a:outerShdw>
          </a:effectLst>
        </p:spPr>
      </p:sp>
      <p:sp>
        <p:nvSpPr>
          <p:cNvPr id="19" name="Текст"/>
          <p:cNvSpPr txBox="1"/>
          <p:nvPr/>
        </p:nvSpPr>
        <p:spPr>
          <a:xfrm>
            <a:off x="868680" y="4064508"/>
            <a:ext cx="10454335" cy="1947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900"/>
              </a:spcAft>
              <a:buNone/>
            </a:pPr>
            <a:r>
              <a:rPr lang="ru-RU" altLang="en-US" sz="18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Любознательность — одно из качеств человека, и вопрос «почему?» часто становился исходной точкой открытий.</a:t>
            </a:r>
            <a:endParaRPr lang="ru-RU" sz="1800" dirty="0"/>
          </a:p>
          <a:p>
            <a:pPr algn="l" indent="0" marL="0">
              <a:spcAft>
                <a:spcPts val="900"/>
              </a:spcAft>
              <a:buNone/>
            </a:pPr>
            <a:r>
              <a:rPr lang="ru-RU" altLang="en-US" sz="18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Поиск ответа на вопрос, почему яблоко с дерева падает вниз, привёл к закону всемирного тяготения, а созерцание звёздного неба — к изучению космоса.</a:t>
            </a:r>
            <a:endParaRPr lang="ru-RU" sz="1800" dirty="0"/>
          </a:p>
          <a:p>
            <a:pPr algn="l" indent="0" marL="0">
              <a:buNone/>
            </a:pPr>
            <a:r>
              <a:rPr lang="ru-RU" altLang="en-US" sz="18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Над Фалесом, который засмотрелся на звёзды и упал в колодец, посмеялись: так житейский здравый смысл сталкивается с научным познанием.</a:t>
            </a:r>
            <a:endParaRPr lang="ru-RU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2</a:t>
            </a:fld>
            <a:endParaRPr lang="ru-R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3400" b="1" dirty="0">
                <a:solidFill>
                  <a:schemeClr val="tx2"/>
                </a:solidFill>
              </a:rPr>
              <a:t>Астрономия: Солнце в центре мира</a:t>
            </a:r>
            <a:endParaRPr lang="ru-RU" sz="3400" dirty="0"/>
          </a:p>
        </p:txBody>
      </p:sp>
      <p:sp>
        <p:nvSpPr>
          <p:cNvPr id="3" name="Карточка"/>
          <p:cNvSpPr/>
          <p:nvPr/>
        </p:nvSpPr>
        <p:spPr>
          <a:xfrm>
            <a:off x="548640" y="1417320"/>
            <a:ext cx="11094415" cy="2341880"/>
          </a:xfrm>
          <a:prstGeom prst="roundRect">
            <a:avLst>
              <a:gd name="adj" fmla="val 4685"/>
            </a:avLst>
          </a:prstGeom>
          <a:solidFill>
            <a:schemeClr val="bg1"/>
          </a:solidFill>
          <a:ln/>
          <a:effectLst>
            <a:outerShdw sx="100000" sy="100000" kx="0" ky="0" algn="bl" rotWithShape="0" blurRad="127000" dist="31750" dir="5400000">
              <a:srgbClr val="1B2D4F">
                <a:alpha val="13000"/>
              </a:srgbClr>
            </a:outerShdw>
          </a:effectLst>
        </p:spPr>
      </p:sp>
      <p:sp>
        <p:nvSpPr>
          <p:cNvPr id="4" name="Текст"/>
          <p:cNvSpPr txBox="1"/>
          <p:nvPr/>
        </p:nvSpPr>
        <p:spPr>
          <a:xfrm>
            <a:off x="868680" y="1691640"/>
            <a:ext cx="10454335" cy="1793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1000"/>
              </a:spcAft>
              <a:buNone/>
            </a:pPr>
            <a:r>
              <a:rPr lang="ru-RU" altLang="en-US" sz="19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 XVI—XVII вв. произошла революция в научном познании природы, связанная с именами Н. Коперника, Г. Галилея, И. Кеплера, И. Ньютона.</a:t>
            </a:r>
            <a:endParaRPr lang="ru-RU" sz="1900" dirty="0"/>
          </a:p>
          <a:p>
            <a:pPr algn="l" indent="0" marL="0">
              <a:spcAft>
                <a:spcPts val="1000"/>
              </a:spcAft>
              <a:buNone/>
            </a:pPr>
            <a:r>
              <a:rPr lang="ru-RU" altLang="en-US" sz="19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Н. Коперник создал гелиоцентрическую систему: в центре мира — Солнце, а не Земля.</a:t>
            </a:r>
            <a:endParaRPr lang="ru-RU" sz="1900" dirty="0"/>
          </a:p>
          <a:p>
            <a:pPr algn="l" indent="0" marL="0">
              <a:buNone/>
            </a:pPr>
            <a:r>
              <a:rPr lang="ru-RU" altLang="en-US" sz="19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Г. Галилей за поддержку учения Коперника был осуждён церковью, но история науки полна примеров, когда революционные идеи сначала отвергались, а впоследствии оказывались истинными.</a:t>
            </a:r>
            <a:endParaRPr lang="ru-RU" sz="1900" dirty="0"/>
          </a:p>
        </p:txBody>
      </p:sp>
      <p:sp>
        <p:nvSpPr>
          <p:cNvPr id="5" name="Медальон 1: кольцо"/>
          <p:cNvSpPr/>
          <p:nvPr/>
        </p:nvSpPr>
        <p:spPr>
          <a:xfrm>
            <a:off x="548640" y="4170680"/>
            <a:ext cx="1635760" cy="163576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2"/>
            </a:solidFill>
            <a:prstDash val="solid"/>
          </a:ln>
          <a:effectLst>
            <a:outerShdw sx="100000" sy="100000" kx="0" ky="0" algn="bl" rotWithShape="0" blurRad="101600" dist="25400" dir="5400000">
              <a:srgbClr val="1B2D4F">
                <a:alpha val="16000"/>
              </a:srgbClr>
            </a:outerShdw>
          </a:effectLst>
        </p:spPr>
      </p:sp>
      <p:pic>
        <p:nvPicPr>
          <p:cNvPr id="6" name="Медальон 1" descr="Н. Коперник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070" y="4236110"/>
            <a:ext cx="1504899" cy="1504899"/>
          </a:xfrm>
          <a:prstGeom prst="ellipse">
            <a:avLst/>
          </a:prstGeom>
        </p:spPr>
      </p:pic>
      <p:sp>
        <p:nvSpPr>
          <p:cNvPr id="7" name="Подпись"/>
          <p:cNvSpPr txBox="1"/>
          <p:nvPr/>
        </p:nvSpPr>
        <p:spPr>
          <a:xfrm>
            <a:off x="254490" y="5943600"/>
            <a:ext cx="22240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ru-RU" altLang="en-US" sz="16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Н. Коперник</a:t>
            </a:r>
            <a:endParaRPr lang="ru-RU" sz="1600" dirty="0"/>
          </a:p>
        </p:txBody>
      </p:sp>
      <p:sp>
        <p:nvSpPr>
          <p:cNvPr id="8" name="Иллюстрация: рамка"/>
          <p:cNvSpPr/>
          <p:nvPr/>
        </p:nvSpPr>
        <p:spPr>
          <a:xfrm>
            <a:off x="2827564" y="4124960"/>
            <a:ext cx="1978720" cy="1727200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2"/>
            </a:solidFill>
            <a:prstDash val="solid"/>
          </a:ln>
          <a:effectLst>
            <a:outerShdw sx="100000" sy="100000" kx="0" ky="0" algn="bl" rotWithShape="0" blurRad="152400" dist="38100" dir="5400000">
              <a:srgbClr val="1B2D4F">
                <a:alpha val="18000"/>
              </a:srgbClr>
            </a:outerShdw>
          </a:effectLst>
        </p:spPr>
      </p:sp>
      <p:pic>
        <p:nvPicPr>
          <p:cNvPr id="9" name="Иллюстрация" descr="Гелиоцентрическая система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7292" y="4234688"/>
            <a:ext cx="1759264" cy="1507744"/>
          </a:xfrm>
          <a:prstGeom prst="rect">
            <a:avLst/>
          </a:prstGeom>
        </p:spPr>
      </p:pic>
      <p:sp>
        <p:nvSpPr>
          <p:cNvPr id="10" name="Подпись"/>
          <p:cNvSpPr txBox="1"/>
          <p:nvPr/>
        </p:nvSpPr>
        <p:spPr>
          <a:xfrm>
            <a:off x="2313033" y="5943600"/>
            <a:ext cx="300778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ru-RU" altLang="en-US" sz="16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Гелиоцентрическая система</a:t>
            </a:r>
            <a:endParaRPr lang="ru-RU" sz="1600" dirty="0"/>
          </a:p>
        </p:txBody>
      </p:sp>
      <p:sp>
        <p:nvSpPr>
          <p:cNvPr id="11" name="Медальон 3: кольцо"/>
          <p:cNvSpPr/>
          <p:nvPr/>
        </p:nvSpPr>
        <p:spPr>
          <a:xfrm>
            <a:off x="5449447" y="4170680"/>
            <a:ext cx="1635760" cy="163576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2"/>
            </a:solidFill>
            <a:prstDash val="solid"/>
          </a:ln>
          <a:effectLst>
            <a:outerShdw sx="100000" sy="100000" kx="0" ky="0" algn="bl" rotWithShape="0" blurRad="101600" dist="25400" dir="5400000">
              <a:srgbClr val="1B2D4F">
                <a:alpha val="16000"/>
              </a:srgbClr>
            </a:outerShdw>
          </a:effectLst>
        </p:spPr>
      </p:sp>
      <p:pic>
        <p:nvPicPr>
          <p:cNvPr id="12" name="Медальон 3" descr="Г. Галилей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4878" y="4236110"/>
            <a:ext cx="1504899" cy="1504899"/>
          </a:xfrm>
          <a:prstGeom prst="ellipse">
            <a:avLst/>
          </a:prstGeom>
        </p:spPr>
      </p:pic>
      <p:sp>
        <p:nvSpPr>
          <p:cNvPr id="13" name="Подпись"/>
          <p:cNvSpPr txBox="1"/>
          <p:nvPr/>
        </p:nvSpPr>
        <p:spPr>
          <a:xfrm>
            <a:off x="5155298" y="5943600"/>
            <a:ext cx="22240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ru-RU" altLang="en-US" sz="16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Г. Галилей</a:t>
            </a:r>
            <a:endParaRPr lang="ru-RU" sz="1600" dirty="0"/>
          </a:p>
        </p:txBody>
      </p:sp>
      <p:sp>
        <p:nvSpPr>
          <p:cNvPr id="14" name="Медальон 4: кольцо"/>
          <p:cNvSpPr/>
          <p:nvPr/>
        </p:nvSpPr>
        <p:spPr>
          <a:xfrm>
            <a:off x="7728371" y="4170680"/>
            <a:ext cx="1635760" cy="163576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2"/>
            </a:solidFill>
            <a:prstDash val="solid"/>
          </a:ln>
          <a:effectLst>
            <a:outerShdw sx="100000" sy="100000" kx="0" ky="0" algn="bl" rotWithShape="0" blurRad="101600" dist="25400" dir="5400000">
              <a:srgbClr val="1B2D4F">
                <a:alpha val="16000"/>
              </a:srgbClr>
            </a:outerShdw>
          </a:effectLst>
        </p:spPr>
      </p:sp>
      <p:pic>
        <p:nvPicPr>
          <p:cNvPr id="15" name="Медальон 4" descr="И. Кеплер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93802" y="4236110"/>
            <a:ext cx="1504899" cy="1504899"/>
          </a:xfrm>
          <a:prstGeom prst="ellipse">
            <a:avLst/>
          </a:prstGeom>
        </p:spPr>
      </p:pic>
      <p:sp>
        <p:nvSpPr>
          <p:cNvPr id="16" name="Подпись"/>
          <p:cNvSpPr txBox="1"/>
          <p:nvPr/>
        </p:nvSpPr>
        <p:spPr>
          <a:xfrm>
            <a:off x="7434221" y="5943600"/>
            <a:ext cx="22240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ru-RU" altLang="en-US" sz="16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И. Кеплер</a:t>
            </a:r>
            <a:endParaRPr lang="ru-RU" sz="1600" dirty="0"/>
          </a:p>
        </p:txBody>
      </p:sp>
      <p:sp>
        <p:nvSpPr>
          <p:cNvPr id="17" name="Медальон 5: кольцо"/>
          <p:cNvSpPr/>
          <p:nvPr/>
        </p:nvSpPr>
        <p:spPr>
          <a:xfrm>
            <a:off x="10007295" y="4170680"/>
            <a:ext cx="1635760" cy="163576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2"/>
            </a:solidFill>
            <a:prstDash val="solid"/>
          </a:ln>
          <a:effectLst>
            <a:outerShdw sx="100000" sy="100000" kx="0" ky="0" algn="bl" rotWithShape="0" blurRad="101600" dist="25400" dir="5400000">
              <a:srgbClr val="1B2D4F">
                <a:alpha val="16000"/>
              </a:srgbClr>
            </a:outerShdw>
          </a:effectLst>
        </p:spPr>
      </p:sp>
      <p:pic>
        <p:nvPicPr>
          <p:cNvPr id="18" name="Медальон 5" descr="И. Ньютон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72726" y="4236110"/>
            <a:ext cx="1504899" cy="1504899"/>
          </a:xfrm>
          <a:prstGeom prst="ellipse">
            <a:avLst/>
          </a:prstGeom>
        </p:spPr>
      </p:pic>
      <p:sp>
        <p:nvSpPr>
          <p:cNvPr id="19" name="Подпись"/>
          <p:cNvSpPr txBox="1"/>
          <p:nvPr/>
        </p:nvSpPr>
        <p:spPr>
          <a:xfrm>
            <a:off x="9713145" y="5943600"/>
            <a:ext cx="22240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ru-RU" altLang="en-US" sz="16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И. Ньютон</a:t>
            </a:r>
            <a:endParaRPr lang="ru-RU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3</a:t>
            </a:fld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3400" b="1" dirty="0">
                <a:solidFill>
                  <a:schemeClr val="tx2"/>
                </a:solidFill>
              </a:rPr>
              <a:t>Физика: законы и их границы</a:t>
            </a:r>
            <a:endParaRPr lang="ru-RU" sz="3400" dirty="0"/>
          </a:p>
        </p:txBody>
      </p:sp>
      <p:sp>
        <p:nvSpPr>
          <p:cNvPr id="3" name="Портрет: рамка"/>
          <p:cNvSpPr/>
          <p:nvPr/>
        </p:nvSpPr>
        <p:spPr>
          <a:xfrm>
            <a:off x="548640" y="1554480"/>
            <a:ext cx="2834640" cy="4160520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2"/>
            </a:solidFill>
            <a:prstDash val="solid"/>
          </a:ln>
          <a:effectLst>
            <a:outerShdw sx="100000" sy="100000" kx="0" ky="0" algn="bl" rotWithShape="0" blurRad="152400" dist="38100" dir="5400000">
              <a:srgbClr val="1B2D4F">
                <a:alpha val="18000"/>
              </a:srgbClr>
            </a:outerShdw>
          </a:effectLst>
        </p:spPr>
      </p:sp>
      <p:pic>
        <p:nvPicPr>
          <p:cNvPr id="4" name="Портрет" descr="И. Ньютон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8368" y="1664208"/>
            <a:ext cx="2615184" cy="3941064"/>
          </a:xfrm>
          <a:prstGeom prst="rect">
            <a:avLst/>
          </a:prstGeom>
        </p:spPr>
      </p:pic>
      <p:sp>
        <p:nvSpPr>
          <p:cNvPr id="5" name="Подпись"/>
          <p:cNvSpPr txBox="1"/>
          <p:nvPr/>
        </p:nvSpPr>
        <p:spPr>
          <a:xfrm>
            <a:off x="548640" y="5806440"/>
            <a:ext cx="2834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ru-RU" altLang="en-US" sz="17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И. Ньютон</a:t>
            </a:r>
            <a:endParaRPr lang="ru-RU" sz="1700" dirty="0"/>
          </a:p>
        </p:txBody>
      </p:sp>
      <p:sp>
        <p:nvSpPr>
          <p:cNvPr id="6" name="Портрет: рамка"/>
          <p:cNvSpPr/>
          <p:nvPr/>
        </p:nvSpPr>
        <p:spPr>
          <a:xfrm>
            <a:off x="8808415" y="1554480"/>
            <a:ext cx="2834640" cy="4160520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2"/>
            </a:solidFill>
            <a:prstDash val="solid"/>
          </a:ln>
          <a:effectLst>
            <a:outerShdw sx="100000" sy="100000" kx="0" ky="0" algn="bl" rotWithShape="0" blurRad="152400" dist="38100" dir="5400000">
              <a:srgbClr val="1B2D4F">
                <a:alpha val="18000"/>
              </a:srgbClr>
            </a:outerShdw>
          </a:effectLst>
        </p:spPr>
      </p:sp>
      <p:pic>
        <p:nvPicPr>
          <p:cNvPr id="7" name="Портрет" descr="А. Эйнштейн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18143" y="1664208"/>
            <a:ext cx="2615184" cy="3941064"/>
          </a:xfrm>
          <a:prstGeom prst="rect">
            <a:avLst/>
          </a:prstGeom>
        </p:spPr>
      </p:pic>
      <p:sp>
        <p:nvSpPr>
          <p:cNvPr id="8" name="Подпись"/>
          <p:cNvSpPr txBox="1"/>
          <p:nvPr/>
        </p:nvSpPr>
        <p:spPr>
          <a:xfrm>
            <a:off x="8808415" y="5806440"/>
            <a:ext cx="2834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ru-RU" altLang="en-US" sz="17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А. Эйнштейн</a:t>
            </a:r>
            <a:endParaRPr lang="ru-RU" sz="1700" dirty="0"/>
          </a:p>
        </p:txBody>
      </p:sp>
      <p:sp>
        <p:nvSpPr>
          <p:cNvPr id="9" name="Текст"/>
          <p:cNvSpPr txBox="1"/>
          <p:nvPr/>
        </p:nvSpPr>
        <p:spPr>
          <a:xfrm>
            <a:off x="3840480" y="1762760"/>
            <a:ext cx="4510735" cy="3743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1000"/>
              </a:spcAft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И. Ньютон, один из основателей классической физики, сформулировал законы механики и в 23 года открыл закон всемирного тяготения.</a:t>
            </a:r>
            <a:endParaRPr lang="ru-RU" sz="2000" dirty="0"/>
          </a:p>
          <a:p>
            <a:pPr algn="l" indent="0" marL="0">
              <a:spcAft>
                <a:spcPts val="1000"/>
              </a:spcAft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А. Эйнштейн создал теорию относительности: первые работы о ней он опубликовал в 26 лет.</a:t>
            </a:r>
            <a:endParaRPr lang="ru-RU" sz="2000" dirty="0"/>
          </a:p>
          <a:p>
            <a:pPr algn="l" indent="0" marL="0"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Законы Ньютона оказались относительной истиной — они верны только при определённых условиях, а для квантовой физики неприменимы.</a:t>
            </a:r>
            <a:endParaRPr lang="ru-RU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4</a:t>
            </a:fld>
            <a:endParaRPr lang="ru-R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3400" b="1" dirty="0">
                <a:solidFill>
                  <a:schemeClr val="tx2"/>
                </a:solidFill>
              </a:rPr>
              <a:t>Химия: порядок в мире элементов</a:t>
            </a:r>
            <a:endParaRPr lang="ru-RU" sz="3400" dirty="0"/>
          </a:p>
        </p:txBody>
      </p:sp>
      <p:sp>
        <p:nvSpPr>
          <p:cNvPr id="3" name="Иллюстрация 1: рамка"/>
          <p:cNvSpPr/>
          <p:nvPr/>
        </p:nvSpPr>
        <p:spPr>
          <a:xfrm>
            <a:off x="6979615" y="2049290"/>
            <a:ext cx="2092063" cy="2850860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2"/>
            </a:solidFill>
            <a:prstDash val="solid"/>
          </a:ln>
          <a:effectLst>
            <a:outerShdw sx="100000" sy="100000" kx="0" ky="0" algn="bl" rotWithShape="0" blurRad="152400" dist="38100" dir="5400000">
              <a:srgbClr val="1B2D4F">
                <a:alpha val="18000"/>
              </a:srgbClr>
            </a:outerShdw>
          </a:effectLst>
        </p:spPr>
      </p:sp>
      <p:pic>
        <p:nvPicPr>
          <p:cNvPr id="4" name="Иллюстрация 1" descr="Д. И. Менделеев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89343" y="2159018"/>
            <a:ext cx="1872607" cy="2631404"/>
          </a:xfrm>
          <a:prstGeom prst="rect">
            <a:avLst/>
          </a:prstGeom>
        </p:spPr>
      </p:pic>
      <p:sp>
        <p:nvSpPr>
          <p:cNvPr id="5" name="Подпись"/>
          <p:cNvSpPr txBox="1"/>
          <p:nvPr/>
        </p:nvSpPr>
        <p:spPr>
          <a:xfrm>
            <a:off x="6860743" y="4991590"/>
            <a:ext cx="2329807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ru-RU" altLang="en-US" sz="15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Д. И. Менделеев</a:t>
            </a:r>
            <a:endParaRPr lang="ru-RU" sz="1500" dirty="0"/>
          </a:p>
        </p:txBody>
      </p:sp>
      <p:sp>
        <p:nvSpPr>
          <p:cNvPr id="6" name="Иллюстрация 2: рамка"/>
          <p:cNvSpPr/>
          <p:nvPr/>
        </p:nvSpPr>
        <p:spPr>
          <a:xfrm>
            <a:off x="9345999" y="2049290"/>
            <a:ext cx="2297057" cy="2850860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2"/>
            </a:solidFill>
            <a:prstDash val="solid"/>
          </a:ln>
          <a:effectLst>
            <a:outerShdw sx="100000" sy="100000" kx="0" ky="0" algn="bl" rotWithShape="0" blurRad="152400" dist="38100" dir="5400000">
              <a:srgbClr val="1B2D4F">
                <a:alpha val="18000"/>
              </a:srgbClr>
            </a:outerShdw>
          </a:effectLst>
        </p:spPr>
      </p:sp>
      <p:pic>
        <p:nvPicPr>
          <p:cNvPr id="7" name="Иллюстрация 2" descr="Периодическая система химических элементов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55727" y="2159018"/>
            <a:ext cx="2077601" cy="2631404"/>
          </a:xfrm>
          <a:prstGeom prst="rect">
            <a:avLst/>
          </a:prstGeom>
        </p:spPr>
      </p:pic>
      <p:sp>
        <p:nvSpPr>
          <p:cNvPr id="8" name="Подпись"/>
          <p:cNvSpPr txBox="1"/>
          <p:nvPr/>
        </p:nvSpPr>
        <p:spPr>
          <a:xfrm>
            <a:off x="9227127" y="4991590"/>
            <a:ext cx="2534801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ru-RU" altLang="en-US" sz="15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Периодическая система химических элементов</a:t>
            </a:r>
            <a:endParaRPr lang="ru-RU" sz="1500" dirty="0"/>
          </a:p>
        </p:txBody>
      </p:sp>
      <p:sp>
        <p:nvSpPr>
          <p:cNvPr id="9" name="Текст"/>
          <p:cNvSpPr txBox="1"/>
          <p:nvPr/>
        </p:nvSpPr>
        <p:spPr>
          <a:xfrm>
            <a:off x="548640" y="1617980"/>
            <a:ext cx="5973775" cy="2524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1000"/>
              </a:spcAft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 1869 г. Д. И. Менделеев открыл Периодическую систему химических элементов — учёному было 35 лет.</a:t>
            </a:r>
            <a:endParaRPr lang="ru-RU" sz="2000" dirty="0"/>
          </a:p>
          <a:p>
            <a:pPr algn="l" indent="0" marL="0">
              <a:spcAft>
                <a:spcPts val="1000"/>
              </a:spcAft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Периодический закон собрал разрозненные сведения о химических элементах в стройную систему.</a:t>
            </a:r>
            <a:endParaRPr lang="ru-RU" sz="2000" dirty="0"/>
          </a:p>
          <a:p>
            <a:pPr algn="l" indent="0" marL="0"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Химия и сегодня открывает новое: учёные получают новые типы полимеров, из которых делают одежду, детали автомобилей и контактные линзы.</a:t>
            </a:r>
            <a:endParaRPr lang="ru-RU" sz="2000" dirty="0"/>
          </a:p>
        </p:txBody>
      </p:sp>
      <p:sp>
        <p:nvSpPr>
          <p:cNvPr id="10" name="Знак 1: кольцо"/>
          <p:cNvSpPr/>
          <p:nvPr/>
        </p:nvSpPr>
        <p:spPr>
          <a:xfrm>
            <a:off x="1109929" y="4508500"/>
            <a:ext cx="868680" cy="86868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  <a:effectLst>
            <a:outerShdw sx="100000" sy="100000" kx="0" ky="0" algn="bl" rotWithShape="0" blurRad="101600" dist="25400" dir="5400000">
              <a:srgbClr val="1B2D4F">
                <a:alpha val="16000"/>
              </a:srgbClr>
            </a:outerShdw>
          </a:effectLst>
        </p:spPr>
      </p:sp>
      <p:sp>
        <p:nvSpPr>
          <p:cNvPr id="11" name="Знак 1: диск"/>
          <p:cNvSpPr/>
          <p:nvPr/>
        </p:nvSpPr>
        <p:spPr>
          <a:xfrm>
            <a:off x="1155649" y="4554220"/>
            <a:ext cx="777240" cy="77724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12" name="Знак 1: иконка" descr="Одежда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9959" y="4748530"/>
            <a:ext cx="388620" cy="388620"/>
          </a:xfrm>
          <a:prstGeom prst="rect">
            <a:avLst/>
          </a:prstGeom>
        </p:spPr>
      </p:pic>
      <p:sp>
        <p:nvSpPr>
          <p:cNvPr id="13" name="Подпись"/>
          <p:cNvSpPr txBox="1"/>
          <p:nvPr/>
        </p:nvSpPr>
        <p:spPr>
          <a:xfrm>
            <a:off x="812749" y="5468620"/>
            <a:ext cx="1463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ru-RU" altLang="en-US" sz="15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Одежда</a:t>
            </a:r>
            <a:endParaRPr lang="ru-RU" sz="1500" dirty="0"/>
          </a:p>
        </p:txBody>
      </p:sp>
      <p:sp>
        <p:nvSpPr>
          <p:cNvPr id="14" name="Знак 2: кольцо"/>
          <p:cNvSpPr/>
          <p:nvPr/>
        </p:nvSpPr>
        <p:spPr>
          <a:xfrm>
            <a:off x="3101188" y="4508500"/>
            <a:ext cx="868680" cy="86868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  <a:effectLst>
            <a:outerShdw sx="100000" sy="100000" kx="0" ky="0" algn="bl" rotWithShape="0" blurRad="101600" dist="25400" dir="5400000">
              <a:srgbClr val="1B2D4F">
                <a:alpha val="16000"/>
              </a:srgbClr>
            </a:outerShdw>
          </a:effectLst>
        </p:spPr>
      </p:sp>
      <p:sp>
        <p:nvSpPr>
          <p:cNvPr id="15" name="Знак 2: диск"/>
          <p:cNvSpPr/>
          <p:nvPr/>
        </p:nvSpPr>
        <p:spPr>
          <a:xfrm>
            <a:off x="3146908" y="4554220"/>
            <a:ext cx="777240" cy="77724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16" name="Знак 2: иконка" descr="Детали автомобилей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1218" y="4748530"/>
            <a:ext cx="388620" cy="388620"/>
          </a:xfrm>
          <a:prstGeom prst="rect">
            <a:avLst/>
          </a:prstGeom>
        </p:spPr>
      </p:pic>
      <p:sp>
        <p:nvSpPr>
          <p:cNvPr id="17" name="Подпись"/>
          <p:cNvSpPr txBox="1"/>
          <p:nvPr/>
        </p:nvSpPr>
        <p:spPr>
          <a:xfrm>
            <a:off x="2804008" y="5468620"/>
            <a:ext cx="1463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ru-RU" altLang="en-US" sz="15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Детали автомобилей</a:t>
            </a:r>
            <a:endParaRPr lang="ru-RU" sz="1500" dirty="0"/>
          </a:p>
        </p:txBody>
      </p:sp>
      <p:sp>
        <p:nvSpPr>
          <p:cNvPr id="18" name="Знак 3: кольцо"/>
          <p:cNvSpPr/>
          <p:nvPr/>
        </p:nvSpPr>
        <p:spPr>
          <a:xfrm>
            <a:off x="5092446" y="4508500"/>
            <a:ext cx="868680" cy="86868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  <a:effectLst>
            <a:outerShdw sx="100000" sy="100000" kx="0" ky="0" algn="bl" rotWithShape="0" blurRad="101600" dist="25400" dir="5400000">
              <a:srgbClr val="1B2D4F">
                <a:alpha val="16000"/>
              </a:srgbClr>
            </a:outerShdw>
          </a:effectLst>
        </p:spPr>
      </p:sp>
      <p:sp>
        <p:nvSpPr>
          <p:cNvPr id="19" name="Знак 3: диск"/>
          <p:cNvSpPr/>
          <p:nvPr/>
        </p:nvSpPr>
        <p:spPr>
          <a:xfrm>
            <a:off x="5138166" y="4554220"/>
            <a:ext cx="777240" cy="77724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20" name="Знак 3: иконка" descr="Контактные линзы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2476" y="4748530"/>
            <a:ext cx="388620" cy="388620"/>
          </a:xfrm>
          <a:prstGeom prst="rect">
            <a:avLst/>
          </a:prstGeom>
        </p:spPr>
      </p:pic>
      <p:sp>
        <p:nvSpPr>
          <p:cNvPr id="21" name="Подпись"/>
          <p:cNvSpPr txBox="1"/>
          <p:nvPr/>
        </p:nvSpPr>
        <p:spPr>
          <a:xfrm>
            <a:off x="4795266" y="5468620"/>
            <a:ext cx="1463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ru-RU" altLang="en-US" sz="15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Контактные линзы</a:t>
            </a:r>
            <a:endParaRPr lang="ru-RU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5</a:t>
            </a:fld>
            <a:endParaRPr lang="ru-R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3400" b="1" dirty="0">
                <a:solidFill>
                  <a:schemeClr val="tx2"/>
                </a:solidFill>
              </a:rPr>
              <a:t>Биология: живая природа в развитии</a:t>
            </a:r>
            <a:endParaRPr lang="ru-RU" sz="3400" dirty="0"/>
          </a:p>
        </p:txBody>
      </p:sp>
      <p:sp>
        <p:nvSpPr>
          <p:cNvPr id="3" name="Карточка"/>
          <p:cNvSpPr/>
          <p:nvPr/>
        </p:nvSpPr>
        <p:spPr>
          <a:xfrm>
            <a:off x="548640" y="2252472"/>
            <a:ext cx="3454298" cy="3907536"/>
          </a:xfrm>
          <a:prstGeom prst="roundRect">
            <a:avLst>
              <a:gd name="adj" fmla="val 3177"/>
            </a:avLst>
          </a:prstGeom>
          <a:solidFill>
            <a:schemeClr val="bg1"/>
          </a:solidFill>
          <a:ln/>
          <a:effectLst>
            <a:outerShdw sx="100000" sy="100000" kx="0" ky="0" algn="bl" rotWithShape="0" blurRad="127000" dist="31750" dir="5400000">
              <a:srgbClr val="1B2D4F">
                <a:alpha val="13000"/>
              </a:srgbClr>
            </a:outerShdw>
          </a:effectLst>
        </p:spPr>
      </p:sp>
      <p:sp>
        <p:nvSpPr>
          <p:cNvPr id="4" name="Медальон 1: кольцо"/>
          <p:cNvSpPr/>
          <p:nvPr/>
        </p:nvSpPr>
        <p:spPr>
          <a:xfrm>
            <a:off x="1544269" y="1520952"/>
            <a:ext cx="1463040" cy="146304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2"/>
            </a:solidFill>
            <a:prstDash val="solid"/>
          </a:ln>
        </p:spPr>
      </p:sp>
      <p:pic>
        <p:nvPicPr>
          <p:cNvPr id="5" name="Медальон 1" descr="Ч. Дарвин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02791" y="1579474"/>
            <a:ext cx="1345997" cy="1345997"/>
          </a:xfrm>
          <a:prstGeom prst="ellipse">
            <a:avLst/>
          </a:prstGeom>
        </p:spPr>
      </p:pic>
      <p:sp>
        <p:nvSpPr>
          <p:cNvPr id="6" name="Подпись"/>
          <p:cNvSpPr txBox="1"/>
          <p:nvPr/>
        </p:nvSpPr>
        <p:spPr>
          <a:xfrm>
            <a:off x="731520" y="3093720"/>
            <a:ext cx="30885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ru-RU" altLang="en-US" sz="17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Ч. Дарвин</a:t>
            </a:r>
            <a:endParaRPr lang="ru-RU" sz="1700" dirty="0"/>
          </a:p>
        </p:txBody>
      </p:sp>
      <p:sp>
        <p:nvSpPr>
          <p:cNvPr id="7" name="Текст"/>
          <p:cNvSpPr txBox="1"/>
          <p:nvPr/>
        </p:nvSpPr>
        <p:spPr>
          <a:xfrm>
            <a:off x="868680" y="3614928"/>
            <a:ext cx="2814218" cy="2270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Ч. Дарвин объяснил развитие живой природы эволюцией путём естественного отбора, и эта идея изменила представления о живом мире.</a:t>
            </a:r>
            <a:endParaRPr lang="ru-RU" sz="2000" dirty="0"/>
          </a:p>
        </p:txBody>
      </p:sp>
      <p:sp>
        <p:nvSpPr>
          <p:cNvPr id="8" name="Карточка"/>
          <p:cNvSpPr/>
          <p:nvPr/>
        </p:nvSpPr>
        <p:spPr>
          <a:xfrm>
            <a:off x="4368698" y="2252472"/>
            <a:ext cx="3454298" cy="3907536"/>
          </a:xfrm>
          <a:prstGeom prst="roundRect">
            <a:avLst>
              <a:gd name="adj" fmla="val 3177"/>
            </a:avLst>
          </a:prstGeom>
          <a:solidFill>
            <a:schemeClr val="bg1"/>
          </a:solidFill>
          <a:ln/>
          <a:effectLst>
            <a:outerShdw sx="100000" sy="100000" kx="0" ky="0" algn="bl" rotWithShape="0" blurRad="127000" dist="31750" dir="5400000">
              <a:srgbClr val="1B2D4F">
                <a:alpha val="13000"/>
              </a:srgbClr>
            </a:outerShdw>
          </a:effectLst>
        </p:spPr>
      </p:sp>
      <p:sp>
        <p:nvSpPr>
          <p:cNvPr id="9" name="Медальон 2: кольцо"/>
          <p:cNvSpPr/>
          <p:nvPr/>
        </p:nvSpPr>
        <p:spPr>
          <a:xfrm>
            <a:off x="5364328" y="1520952"/>
            <a:ext cx="1463040" cy="146304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2"/>
            </a:solidFill>
            <a:prstDash val="solid"/>
          </a:ln>
        </p:spPr>
      </p:sp>
      <p:pic>
        <p:nvPicPr>
          <p:cNvPr id="10" name="Медальон 2" descr="И. П. Павлов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2849" y="1579474"/>
            <a:ext cx="1345997" cy="1345997"/>
          </a:xfrm>
          <a:prstGeom prst="ellipse">
            <a:avLst/>
          </a:prstGeom>
        </p:spPr>
      </p:pic>
      <p:sp>
        <p:nvSpPr>
          <p:cNvPr id="11" name="Подпись"/>
          <p:cNvSpPr txBox="1"/>
          <p:nvPr/>
        </p:nvSpPr>
        <p:spPr>
          <a:xfrm>
            <a:off x="4551578" y="3093720"/>
            <a:ext cx="30885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ru-RU" altLang="en-US" sz="17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И. П. Павлов</a:t>
            </a:r>
            <a:endParaRPr lang="ru-RU" sz="1700" dirty="0"/>
          </a:p>
        </p:txBody>
      </p:sp>
      <p:sp>
        <p:nvSpPr>
          <p:cNvPr id="12" name="Текст"/>
          <p:cNvSpPr txBox="1"/>
          <p:nvPr/>
        </p:nvSpPr>
        <p:spPr>
          <a:xfrm>
            <a:off x="4688738" y="3614928"/>
            <a:ext cx="2814218" cy="2270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И. П. Павлов создал учение об условных рефлексах.</a:t>
            </a:r>
            <a:endParaRPr lang="ru-RU" sz="2000" dirty="0"/>
          </a:p>
        </p:txBody>
      </p:sp>
      <p:sp>
        <p:nvSpPr>
          <p:cNvPr id="13" name="Карточка"/>
          <p:cNvSpPr/>
          <p:nvPr/>
        </p:nvSpPr>
        <p:spPr>
          <a:xfrm>
            <a:off x="8188757" y="2252472"/>
            <a:ext cx="3454298" cy="3907536"/>
          </a:xfrm>
          <a:prstGeom prst="roundRect">
            <a:avLst>
              <a:gd name="adj" fmla="val 3177"/>
            </a:avLst>
          </a:prstGeom>
          <a:solidFill>
            <a:schemeClr val="bg1"/>
          </a:solidFill>
          <a:ln/>
          <a:effectLst>
            <a:outerShdw sx="100000" sy="100000" kx="0" ky="0" algn="bl" rotWithShape="0" blurRad="127000" dist="31750" dir="5400000">
              <a:srgbClr val="1B2D4F">
                <a:alpha val="13000"/>
              </a:srgbClr>
            </a:outerShdw>
          </a:effectLst>
        </p:spPr>
      </p:sp>
      <p:sp>
        <p:nvSpPr>
          <p:cNvPr id="14" name="Медальон 3: кольцо"/>
          <p:cNvSpPr/>
          <p:nvPr/>
        </p:nvSpPr>
        <p:spPr>
          <a:xfrm>
            <a:off x="9184386" y="1520952"/>
            <a:ext cx="1463040" cy="146304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2"/>
            </a:solidFill>
            <a:prstDash val="solid"/>
          </a:ln>
        </p:spPr>
      </p:sp>
      <p:pic>
        <p:nvPicPr>
          <p:cNvPr id="15" name="Медальон 3" descr="А. Деревянко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42908" y="1579474"/>
            <a:ext cx="1345997" cy="1345997"/>
          </a:xfrm>
          <a:prstGeom prst="ellipse">
            <a:avLst/>
          </a:prstGeom>
        </p:spPr>
      </p:pic>
      <p:sp>
        <p:nvSpPr>
          <p:cNvPr id="16" name="Подпись"/>
          <p:cNvSpPr txBox="1"/>
          <p:nvPr/>
        </p:nvSpPr>
        <p:spPr>
          <a:xfrm>
            <a:off x="8371637" y="3093720"/>
            <a:ext cx="30885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ru-RU" altLang="en-US" sz="17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А. Деревянко</a:t>
            </a:r>
            <a:endParaRPr lang="ru-RU" sz="1700" dirty="0"/>
          </a:p>
        </p:txBody>
      </p:sp>
      <p:sp>
        <p:nvSpPr>
          <p:cNvPr id="17" name="Текст"/>
          <p:cNvSpPr txBox="1"/>
          <p:nvPr/>
        </p:nvSpPr>
        <p:spPr>
          <a:xfrm>
            <a:off x="8508797" y="3614928"/>
            <a:ext cx="2814218" cy="2270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Поиск продолжается: в 2008 г. А. Деревянко открыл новое звено в цепи антропогенеза — денисовца.</a:t>
            </a:r>
            <a:endParaRPr lang="ru-RU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6</a:t>
            </a:fld>
            <a:endParaRPr lang="ru-R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3400" b="1" dirty="0">
                <a:solidFill>
                  <a:schemeClr val="tx2"/>
                </a:solidFill>
              </a:rPr>
              <a:t>Путешествия и географические открытия</a:t>
            </a:r>
            <a:endParaRPr lang="ru-RU" sz="3400" dirty="0"/>
          </a:p>
        </p:txBody>
      </p:sp>
      <p:sp>
        <p:nvSpPr>
          <p:cNvPr id="3" name="Медальон 1: кольцо"/>
          <p:cNvSpPr/>
          <p:nvPr/>
        </p:nvSpPr>
        <p:spPr>
          <a:xfrm>
            <a:off x="7482535" y="1645920"/>
            <a:ext cx="1600200" cy="16002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2"/>
            </a:solidFill>
            <a:prstDash val="solid"/>
          </a:ln>
          <a:effectLst>
            <a:outerShdw sx="100000" sy="100000" kx="0" ky="0" algn="bl" rotWithShape="0" blurRad="101600" dist="25400" dir="5400000">
              <a:srgbClr val="1B2D4F">
                <a:alpha val="16000"/>
              </a:srgbClr>
            </a:outerShdw>
          </a:effectLst>
        </p:spPr>
      </p:sp>
      <p:pic>
        <p:nvPicPr>
          <p:cNvPr id="4" name="Медальон 1" descr="М. Лазарев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6543" y="1709928"/>
            <a:ext cx="1472184" cy="1472184"/>
          </a:xfrm>
          <a:prstGeom prst="ellipse">
            <a:avLst/>
          </a:prstGeom>
        </p:spPr>
      </p:pic>
      <p:sp>
        <p:nvSpPr>
          <p:cNvPr id="5" name="Подпись"/>
          <p:cNvSpPr txBox="1"/>
          <p:nvPr/>
        </p:nvSpPr>
        <p:spPr>
          <a:xfrm>
            <a:off x="7162495" y="3337560"/>
            <a:ext cx="2240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ru-RU" altLang="en-US" sz="17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М. Лазарев</a:t>
            </a:r>
            <a:endParaRPr lang="ru-RU" sz="1700" dirty="0"/>
          </a:p>
        </p:txBody>
      </p:sp>
      <p:sp>
        <p:nvSpPr>
          <p:cNvPr id="6" name="Медальон 2: кольцо"/>
          <p:cNvSpPr/>
          <p:nvPr/>
        </p:nvSpPr>
        <p:spPr>
          <a:xfrm>
            <a:off x="9722815" y="1645920"/>
            <a:ext cx="1600200" cy="16002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2"/>
            </a:solidFill>
            <a:prstDash val="solid"/>
          </a:ln>
          <a:effectLst>
            <a:outerShdw sx="100000" sy="100000" kx="0" ky="0" algn="bl" rotWithShape="0" blurRad="101600" dist="25400" dir="5400000">
              <a:srgbClr val="1B2D4F">
                <a:alpha val="16000"/>
              </a:srgbClr>
            </a:outerShdw>
          </a:effectLst>
        </p:spPr>
      </p:sp>
      <p:pic>
        <p:nvPicPr>
          <p:cNvPr id="7" name="Медальон 2" descr="Ф. Беллинсгаузен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86823" y="1709928"/>
            <a:ext cx="1472184" cy="1472184"/>
          </a:xfrm>
          <a:prstGeom prst="ellipse">
            <a:avLst/>
          </a:prstGeom>
        </p:spPr>
      </p:pic>
      <p:sp>
        <p:nvSpPr>
          <p:cNvPr id="8" name="Подпись"/>
          <p:cNvSpPr txBox="1"/>
          <p:nvPr/>
        </p:nvSpPr>
        <p:spPr>
          <a:xfrm>
            <a:off x="9402775" y="3337560"/>
            <a:ext cx="2240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ru-RU" altLang="en-US" sz="17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Ф. Беллинсгаузен</a:t>
            </a:r>
            <a:endParaRPr lang="ru-RU" sz="1700" dirty="0"/>
          </a:p>
        </p:txBody>
      </p:sp>
      <p:sp>
        <p:nvSpPr>
          <p:cNvPr id="9" name="Медальон 3: кольцо"/>
          <p:cNvSpPr/>
          <p:nvPr/>
        </p:nvSpPr>
        <p:spPr>
          <a:xfrm>
            <a:off x="7482535" y="4023360"/>
            <a:ext cx="1600200" cy="16002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2"/>
            </a:solidFill>
            <a:prstDash val="solid"/>
          </a:ln>
          <a:effectLst>
            <a:outerShdw sx="100000" sy="100000" kx="0" ky="0" algn="bl" rotWithShape="0" blurRad="101600" dist="25400" dir="5400000">
              <a:srgbClr val="1B2D4F">
                <a:alpha val="16000"/>
              </a:srgbClr>
            </a:outerShdw>
          </a:effectLst>
        </p:spPr>
      </p:sp>
      <p:pic>
        <p:nvPicPr>
          <p:cNvPr id="10" name="Медальон 3" descr="Антарктида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6543" y="4087368"/>
            <a:ext cx="1472184" cy="1472184"/>
          </a:xfrm>
          <a:prstGeom prst="ellipse">
            <a:avLst/>
          </a:prstGeom>
        </p:spPr>
      </p:pic>
      <p:sp>
        <p:nvSpPr>
          <p:cNvPr id="11" name="Подпись"/>
          <p:cNvSpPr txBox="1"/>
          <p:nvPr/>
        </p:nvSpPr>
        <p:spPr>
          <a:xfrm>
            <a:off x="7162495" y="5715000"/>
            <a:ext cx="2240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ru-RU" altLang="en-US" sz="17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Антарктида</a:t>
            </a:r>
            <a:endParaRPr lang="ru-RU" sz="1700" dirty="0"/>
          </a:p>
        </p:txBody>
      </p:sp>
      <p:sp>
        <p:nvSpPr>
          <p:cNvPr id="12" name="Медальон 4: кольцо"/>
          <p:cNvSpPr/>
          <p:nvPr/>
        </p:nvSpPr>
        <p:spPr>
          <a:xfrm>
            <a:off x="9722815" y="4023360"/>
            <a:ext cx="1600200" cy="16002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2"/>
            </a:solidFill>
            <a:prstDash val="solid"/>
          </a:ln>
          <a:effectLst>
            <a:outerShdw sx="100000" sy="100000" kx="0" ky="0" algn="bl" rotWithShape="0" blurRad="101600" dist="25400" dir="5400000">
              <a:srgbClr val="1B2D4F">
                <a:alpha val="16000"/>
              </a:srgbClr>
            </a:outerShdw>
          </a:effectLst>
        </p:spPr>
      </p:sp>
      <p:pic>
        <p:nvPicPr>
          <p:cNvPr id="13" name="Медальон 4" descr="«Северный полюс»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86823" y="4087368"/>
            <a:ext cx="1472184" cy="1472184"/>
          </a:xfrm>
          <a:prstGeom prst="ellipse">
            <a:avLst/>
          </a:prstGeom>
        </p:spPr>
      </p:pic>
      <p:sp>
        <p:nvSpPr>
          <p:cNvPr id="14" name="Подпись"/>
          <p:cNvSpPr txBox="1"/>
          <p:nvPr/>
        </p:nvSpPr>
        <p:spPr>
          <a:xfrm>
            <a:off x="9402775" y="5715000"/>
            <a:ext cx="2240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ru-RU" altLang="en-US" sz="17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«Северный полюс»</a:t>
            </a:r>
            <a:endParaRPr lang="ru-RU" sz="1700" dirty="0"/>
          </a:p>
        </p:txBody>
      </p:sp>
      <p:sp>
        <p:nvSpPr>
          <p:cNvPr id="15" name="Карточка"/>
          <p:cNvSpPr/>
          <p:nvPr/>
        </p:nvSpPr>
        <p:spPr>
          <a:xfrm>
            <a:off x="548640" y="2021840"/>
            <a:ext cx="6156655" cy="3728720"/>
          </a:xfrm>
          <a:prstGeom prst="roundRect">
            <a:avLst>
              <a:gd name="adj" fmla="val 2943"/>
            </a:avLst>
          </a:prstGeom>
          <a:solidFill>
            <a:schemeClr val="bg1"/>
          </a:solidFill>
          <a:ln/>
          <a:effectLst>
            <a:outerShdw sx="100000" sy="100000" kx="0" ky="0" algn="bl" rotWithShape="0" blurRad="127000" dist="31750" dir="5400000">
              <a:srgbClr val="1B2D4F">
                <a:alpha val="13000"/>
              </a:srgbClr>
            </a:outerShdw>
          </a:effectLst>
        </p:spPr>
      </p:sp>
      <p:sp>
        <p:nvSpPr>
          <p:cNvPr id="16" name="Текст"/>
          <p:cNvSpPr txBox="1"/>
          <p:nvPr/>
        </p:nvSpPr>
        <p:spPr>
          <a:xfrm>
            <a:off x="868680" y="2341880"/>
            <a:ext cx="5516575" cy="308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1000"/>
              </a:spcAft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Великие географические открытия вместе с изобретением книгопечатания и развитием университетов сыграли важнейшую роль в развитии науки в эпоху Возрождения.</a:t>
            </a:r>
            <a:endParaRPr lang="ru-RU" sz="2000" dirty="0"/>
          </a:p>
          <a:p>
            <a:pPr algn="l" indent="0" marL="0">
              <a:spcAft>
                <a:spcPts val="1000"/>
              </a:spcAft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М. Лазарев и Ф. Беллинсгаузен открыли ранее неизвестный континент — Антарктиду.</a:t>
            </a:r>
            <a:endParaRPr lang="ru-RU" sz="2000" dirty="0"/>
          </a:p>
          <a:p>
            <a:pPr algn="l" indent="0" marL="0"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Сегодня исследования продолжаются в Арктике: платформа «Северный полюс» вмерзает в лёд и дрейфует вместе с ним.</a:t>
            </a:r>
            <a:endParaRPr lang="ru-RU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7</a:t>
            </a:fld>
            <a:endParaRPr lang="ru-RU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3400" b="1" dirty="0">
                <a:solidFill>
                  <a:schemeClr val="tx2"/>
                </a:solidFill>
              </a:rPr>
              <a:t>Космос: от мечты к свершению</a:t>
            </a:r>
            <a:endParaRPr lang="ru-RU" sz="3400" dirty="0"/>
          </a:p>
        </p:txBody>
      </p:sp>
      <p:sp>
        <p:nvSpPr>
          <p:cNvPr id="3" name="Иллюстрация: рамка"/>
          <p:cNvSpPr/>
          <p:nvPr/>
        </p:nvSpPr>
        <p:spPr>
          <a:xfrm>
            <a:off x="548640" y="1463040"/>
            <a:ext cx="3472526" cy="4343400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2"/>
            </a:solidFill>
            <a:prstDash val="solid"/>
          </a:ln>
          <a:effectLst>
            <a:outerShdw sx="100000" sy="100000" kx="0" ky="0" algn="bl" rotWithShape="0" blurRad="152400" dist="38100" dir="5400000">
              <a:srgbClr val="1B2D4F">
                <a:alpha val="18000"/>
              </a:srgbClr>
            </a:outerShdw>
          </a:effectLst>
        </p:spPr>
      </p:sp>
      <p:pic>
        <p:nvPicPr>
          <p:cNvPr id="4" name="Иллюстрация" descr="«Восток-1»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8368" y="1572768"/>
            <a:ext cx="3253070" cy="4123944"/>
          </a:xfrm>
          <a:prstGeom prst="rect">
            <a:avLst/>
          </a:prstGeom>
        </p:spPr>
      </p:pic>
      <p:sp>
        <p:nvSpPr>
          <p:cNvPr id="5" name="Подпись"/>
          <p:cNvSpPr txBox="1"/>
          <p:nvPr/>
        </p:nvSpPr>
        <p:spPr>
          <a:xfrm>
            <a:off x="548640" y="5897880"/>
            <a:ext cx="347252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ru-RU" altLang="en-US" sz="17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«Восток-1»</a:t>
            </a:r>
            <a:endParaRPr lang="ru-RU" sz="1700" dirty="0"/>
          </a:p>
        </p:txBody>
      </p:sp>
      <p:sp>
        <p:nvSpPr>
          <p:cNvPr id="6" name="Медальон 1: кольцо"/>
          <p:cNvSpPr/>
          <p:nvPr/>
        </p:nvSpPr>
        <p:spPr>
          <a:xfrm>
            <a:off x="4756732" y="1463040"/>
            <a:ext cx="1234440" cy="123444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  <a:effectLst>
            <a:outerShdw sx="100000" sy="100000" kx="0" ky="0" algn="bl" rotWithShape="0" blurRad="101600" dist="25400" dir="5400000">
              <a:srgbClr val="1B2D4F">
                <a:alpha val="16000"/>
              </a:srgbClr>
            </a:outerShdw>
          </a:effectLst>
        </p:spPr>
      </p:sp>
      <p:pic>
        <p:nvPicPr>
          <p:cNvPr id="7" name="Медальон 1" descr="К. Циолковский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6110" y="1512418"/>
            <a:ext cx="1135685" cy="1135685"/>
          </a:xfrm>
          <a:prstGeom prst="ellipse">
            <a:avLst/>
          </a:prstGeom>
        </p:spPr>
      </p:pic>
      <p:sp>
        <p:nvSpPr>
          <p:cNvPr id="8" name="Подпись"/>
          <p:cNvSpPr txBox="1"/>
          <p:nvPr/>
        </p:nvSpPr>
        <p:spPr>
          <a:xfrm>
            <a:off x="4478366" y="2788920"/>
            <a:ext cx="17911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ru-RU" altLang="en-US" sz="16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К. Циолковский</a:t>
            </a:r>
            <a:endParaRPr lang="ru-RU" sz="1600" dirty="0"/>
          </a:p>
        </p:txBody>
      </p:sp>
      <p:sp>
        <p:nvSpPr>
          <p:cNvPr id="9" name="Медальон 2: кольцо"/>
          <p:cNvSpPr/>
          <p:nvPr/>
        </p:nvSpPr>
        <p:spPr>
          <a:xfrm>
            <a:off x="6547904" y="1463040"/>
            <a:ext cx="1234440" cy="123444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  <a:effectLst>
            <a:outerShdw sx="100000" sy="100000" kx="0" ky="0" algn="bl" rotWithShape="0" blurRad="101600" dist="25400" dir="5400000">
              <a:srgbClr val="1B2D4F">
                <a:alpha val="16000"/>
              </a:srgbClr>
            </a:outerShdw>
          </a:effectLst>
        </p:spPr>
      </p:sp>
      <p:pic>
        <p:nvPicPr>
          <p:cNvPr id="10" name="Медальон 2" descr="С. П. Королёв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7282" y="1512418"/>
            <a:ext cx="1135685" cy="1135685"/>
          </a:xfrm>
          <a:prstGeom prst="ellipse">
            <a:avLst/>
          </a:prstGeom>
        </p:spPr>
      </p:pic>
      <p:sp>
        <p:nvSpPr>
          <p:cNvPr id="11" name="Подпись"/>
          <p:cNvSpPr txBox="1"/>
          <p:nvPr/>
        </p:nvSpPr>
        <p:spPr>
          <a:xfrm>
            <a:off x="6269538" y="2788920"/>
            <a:ext cx="17911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ru-RU" altLang="en-US" sz="16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С. П. Королёв</a:t>
            </a:r>
            <a:endParaRPr lang="ru-RU" sz="1600" dirty="0"/>
          </a:p>
        </p:txBody>
      </p:sp>
      <p:sp>
        <p:nvSpPr>
          <p:cNvPr id="12" name="Медальон 3: кольцо"/>
          <p:cNvSpPr/>
          <p:nvPr/>
        </p:nvSpPr>
        <p:spPr>
          <a:xfrm>
            <a:off x="8339077" y="1463040"/>
            <a:ext cx="1234440" cy="123444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  <a:effectLst>
            <a:outerShdw sx="100000" sy="100000" kx="0" ky="0" algn="bl" rotWithShape="0" blurRad="101600" dist="25400" dir="5400000">
              <a:srgbClr val="1B2D4F">
                <a:alpha val="16000"/>
              </a:srgbClr>
            </a:outerShdw>
          </a:effectLst>
        </p:spPr>
      </p:sp>
      <p:pic>
        <p:nvPicPr>
          <p:cNvPr id="13" name="Медальон 3" descr="Первый спутник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8454" y="1512418"/>
            <a:ext cx="1135685" cy="1135685"/>
          </a:xfrm>
          <a:prstGeom prst="ellipse">
            <a:avLst/>
          </a:prstGeom>
        </p:spPr>
      </p:pic>
      <p:sp>
        <p:nvSpPr>
          <p:cNvPr id="14" name="Подпись"/>
          <p:cNvSpPr txBox="1"/>
          <p:nvPr/>
        </p:nvSpPr>
        <p:spPr>
          <a:xfrm>
            <a:off x="8060711" y="2788920"/>
            <a:ext cx="17911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ru-RU" altLang="en-US" sz="16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Первый спутник</a:t>
            </a:r>
            <a:endParaRPr lang="ru-RU" sz="1600" dirty="0"/>
          </a:p>
        </p:txBody>
      </p:sp>
      <p:sp>
        <p:nvSpPr>
          <p:cNvPr id="15" name="Медальон 4: кольцо"/>
          <p:cNvSpPr/>
          <p:nvPr/>
        </p:nvSpPr>
        <p:spPr>
          <a:xfrm>
            <a:off x="10130249" y="1463040"/>
            <a:ext cx="1234440" cy="123444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  <a:effectLst>
            <a:outerShdw sx="100000" sy="100000" kx="0" ky="0" algn="bl" rotWithShape="0" blurRad="101600" dist="25400" dir="5400000">
              <a:srgbClr val="1B2D4F">
                <a:alpha val="16000"/>
              </a:srgbClr>
            </a:outerShdw>
          </a:effectLst>
        </p:spPr>
      </p:sp>
      <p:pic>
        <p:nvPicPr>
          <p:cNvPr id="16" name="Медальон 4" descr="Ю. Гагарин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79627" y="1512418"/>
            <a:ext cx="1135685" cy="1135685"/>
          </a:xfrm>
          <a:prstGeom prst="ellipse">
            <a:avLst/>
          </a:prstGeom>
        </p:spPr>
      </p:pic>
      <p:sp>
        <p:nvSpPr>
          <p:cNvPr id="17" name="Подпись"/>
          <p:cNvSpPr txBox="1"/>
          <p:nvPr/>
        </p:nvSpPr>
        <p:spPr>
          <a:xfrm>
            <a:off x="9851883" y="2788920"/>
            <a:ext cx="17911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ru-RU" altLang="en-US" sz="16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Ю. Гагарин</a:t>
            </a:r>
            <a:endParaRPr lang="ru-RU" sz="1600" dirty="0"/>
          </a:p>
        </p:txBody>
      </p:sp>
      <p:sp>
        <p:nvSpPr>
          <p:cNvPr id="18" name="Текст"/>
          <p:cNvSpPr txBox="1"/>
          <p:nvPr/>
        </p:nvSpPr>
        <p:spPr>
          <a:xfrm>
            <a:off x="4478366" y="3520440"/>
            <a:ext cx="7164689" cy="2788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900"/>
              </a:spcAft>
              <a:buNone/>
            </a:pPr>
            <a:r>
              <a:rPr lang="ru-RU" altLang="en-US" sz="18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 теоретического обоснования полётов в космос К. Циолковским до первого полёта человека в космос прошло полвека.</a:t>
            </a:r>
            <a:endParaRPr lang="ru-RU" sz="1800" dirty="0"/>
          </a:p>
          <a:p>
            <a:pPr algn="l" indent="0" marL="0">
              <a:spcAft>
                <a:spcPts val="900"/>
              </a:spcAft>
              <a:buNone/>
            </a:pPr>
            <a:r>
              <a:rPr lang="ru-RU" altLang="en-US" sz="18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Под руководством С. П. Королёва в 1957 г. был запущен первый искусственный спутник Земли, а 12 апреля 1961 г. на «Востоке-1» совершил космический полёт первый космонавт планеты Ю. Гагарин.</a:t>
            </a:r>
            <a:endParaRPr lang="ru-RU" sz="1800" dirty="0"/>
          </a:p>
          <a:p>
            <a:pPr algn="l" indent="0" marL="0">
              <a:buNone/>
            </a:pPr>
            <a:r>
              <a:rPr lang="ru-RU" altLang="en-US" sz="18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С. П. Королёв считал, что вчерашняя дерзновенная мечта сегодня становится реальной задачей, а завтра — свершением.</a:t>
            </a:r>
            <a:endParaRPr lang="ru-RU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8</a:t>
            </a:fld>
            <a:endParaRPr lang="ru-RU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3400" b="1" dirty="0">
                <a:solidFill>
                  <a:schemeClr val="tx2"/>
                </a:solidFill>
              </a:rPr>
              <a:t>Атом: открытие и ответственность</a:t>
            </a:r>
            <a:endParaRPr lang="ru-RU" sz="3400" dirty="0"/>
          </a:p>
        </p:txBody>
      </p:sp>
      <p:sp>
        <p:nvSpPr>
          <p:cNvPr id="3" name="Иллюстрация: рамка"/>
          <p:cNvSpPr/>
          <p:nvPr/>
        </p:nvSpPr>
        <p:spPr>
          <a:xfrm>
            <a:off x="7985455" y="2360609"/>
            <a:ext cx="3657600" cy="2548261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2"/>
            </a:solidFill>
            <a:prstDash val="solid"/>
          </a:ln>
          <a:effectLst>
            <a:outerShdw sx="100000" sy="100000" kx="0" ky="0" algn="bl" rotWithShape="0" blurRad="152400" dist="38100" dir="5400000">
              <a:srgbClr val="1B2D4F">
                <a:alpha val="18000"/>
              </a:srgbClr>
            </a:outerShdw>
          </a:effectLst>
        </p:spPr>
      </p:sp>
      <p:pic>
        <p:nvPicPr>
          <p:cNvPr id="4" name="Иллюстрация" descr="Обнинская АЭС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95183" y="2470337"/>
            <a:ext cx="3438144" cy="2328805"/>
          </a:xfrm>
          <a:prstGeom prst="rect">
            <a:avLst/>
          </a:prstGeom>
        </p:spPr>
      </p:pic>
      <p:sp>
        <p:nvSpPr>
          <p:cNvPr id="5" name="Подпись"/>
          <p:cNvSpPr txBox="1"/>
          <p:nvPr/>
        </p:nvSpPr>
        <p:spPr>
          <a:xfrm>
            <a:off x="7985455" y="5000311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ru-RU" altLang="en-US" sz="17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Обнинская АЭС</a:t>
            </a:r>
            <a:endParaRPr lang="ru-RU" sz="1700" dirty="0"/>
          </a:p>
        </p:txBody>
      </p:sp>
      <p:sp>
        <p:nvSpPr>
          <p:cNvPr id="6" name="Медальон 1.1: кольцо"/>
          <p:cNvSpPr/>
          <p:nvPr/>
        </p:nvSpPr>
        <p:spPr>
          <a:xfrm>
            <a:off x="777240" y="1444752"/>
            <a:ext cx="1005840" cy="100584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  <a:effectLst>
            <a:outerShdw sx="100000" sy="100000" kx="0" ky="0" algn="bl" rotWithShape="0" blurRad="101600" dist="25400" dir="5400000">
              <a:srgbClr val="1B2D4F">
                <a:alpha val="16000"/>
              </a:srgbClr>
            </a:outerShdw>
          </a:effectLst>
        </p:spPr>
      </p:sp>
      <p:pic>
        <p:nvPicPr>
          <p:cNvPr id="7" name="Медальон 1.1" descr="И. Курчатов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1490472"/>
            <a:ext cx="914400" cy="914400"/>
          </a:xfrm>
          <a:prstGeom prst="ellipse">
            <a:avLst/>
          </a:prstGeom>
        </p:spPr>
      </p:pic>
      <p:sp>
        <p:nvSpPr>
          <p:cNvPr id="8" name="Подпись"/>
          <p:cNvSpPr txBox="1"/>
          <p:nvPr/>
        </p:nvSpPr>
        <p:spPr>
          <a:xfrm>
            <a:off x="548640" y="2523744"/>
            <a:ext cx="1463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ru-RU" altLang="en-US" sz="14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И. Курчатов</a:t>
            </a:r>
            <a:endParaRPr lang="ru-RU" sz="1400" dirty="0"/>
          </a:p>
        </p:txBody>
      </p:sp>
      <p:sp>
        <p:nvSpPr>
          <p:cNvPr id="9" name="Медальон 1.2: кольцо"/>
          <p:cNvSpPr/>
          <p:nvPr/>
        </p:nvSpPr>
        <p:spPr>
          <a:xfrm>
            <a:off x="2240280" y="1444752"/>
            <a:ext cx="1005840" cy="100584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  <a:effectLst>
            <a:outerShdw sx="100000" sy="100000" kx="0" ky="0" algn="bl" rotWithShape="0" blurRad="101600" dist="25400" dir="5400000">
              <a:srgbClr val="1B2D4F">
                <a:alpha val="16000"/>
              </a:srgbClr>
            </a:outerShdw>
          </a:effectLst>
        </p:spPr>
      </p:sp>
      <p:pic>
        <p:nvPicPr>
          <p:cNvPr id="10" name="Медальон 1.2" descr="Н. Доллежаль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0" y="1490472"/>
            <a:ext cx="914400" cy="914400"/>
          </a:xfrm>
          <a:prstGeom prst="ellipse">
            <a:avLst/>
          </a:prstGeom>
        </p:spPr>
      </p:pic>
      <p:sp>
        <p:nvSpPr>
          <p:cNvPr id="11" name="Подпись"/>
          <p:cNvSpPr txBox="1"/>
          <p:nvPr/>
        </p:nvSpPr>
        <p:spPr>
          <a:xfrm>
            <a:off x="2011680" y="2523744"/>
            <a:ext cx="1463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ru-RU" altLang="en-US" sz="14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Н. Доллежаль</a:t>
            </a:r>
            <a:endParaRPr lang="ru-RU" sz="1400" dirty="0"/>
          </a:p>
        </p:txBody>
      </p:sp>
      <p:sp>
        <p:nvSpPr>
          <p:cNvPr id="12" name="Текст"/>
          <p:cNvSpPr txBox="1"/>
          <p:nvPr/>
        </p:nvSpPr>
        <p:spPr>
          <a:xfrm>
            <a:off x="3657600" y="1444752"/>
            <a:ext cx="3870655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18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И. Курчатов и Н. Доллежаль открыли новую эру в энергетике — атомную: в 1954 г. была запущена первая в мире АЭС — Обнинская.</a:t>
            </a:r>
            <a:endParaRPr lang="ru-RU" sz="1800" dirty="0"/>
          </a:p>
        </p:txBody>
      </p:sp>
      <p:sp>
        <p:nvSpPr>
          <p:cNvPr id="13" name="Медальон 2.1: кольцо"/>
          <p:cNvSpPr/>
          <p:nvPr/>
        </p:nvSpPr>
        <p:spPr>
          <a:xfrm>
            <a:off x="777240" y="3163824"/>
            <a:ext cx="1005840" cy="100584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  <a:effectLst>
            <a:outerShdw sx="100000" sy="100000" kx="0" ky="0" algn="bl" rotWithShape="0" blurRad="101600" dist="25400" dir="5400000">
              <a:srgbClr val="1B2D4F">
                <a:alpha val="16000"/>
              </a:srgbClr>
            </a:outerShdw>
          </a:effectLst>
        </p:spPr>
      </p:sp>
      <p:pic>
        <p:nvPicPr>
          <p:cNvPr id="14" name="Медальон 2.1" descr="И. Тамм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960" y="3209544"/>
            <a:ext cx="914400" cy="914400"/>
          </a:xfrm>
          <a:prstGeom prst="ellipse">
            <a:avLst/>
          </a:prstGeom>
        </p:spPr>
      </p:pic>
      <p:sp>
        <p:nvSpPr>
          <p:cNvPr id="15" name="Подпись"/>
          <p:cNvSpPr txBox="1"/>
          <p:nvPr/>
        </p:nvSpPr>
        <p:spPr>
          <a:xfrm>
            <a:off x="548640" y="4242816"/>
            <a:ext cx="1463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ru-RU" altLang="en-US" sz="14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И. Тамм</a:t>
            </a:r>
            <a:endParaRPr lang="ru-RU" sz="1400" dirty="0"/>
          </a:p>
        </p:txBody>
      </p:sp>
      <p:sp>
        <p:nvSpPr>
          <p:cNvPr id="16" name="Медальон 2.2: кольцо"/>
          <p:cNvSpPr/>
          <p:nvPr/>
        </p:nvSpPr>
        <p:spPr>
          <a:xfrm>
            <a:off x="2240280" y="3163824"/>
            <a:ext cx="1005840" cy="100584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  <a:effectLst>
            <a:outerShdw sx="100000" sy="100000" kx="0" ky="0" algn="bl" rotWithShape="0" blurRad="101600" dist="25400" dir="5400000">
              <a:srgbClr val="1B2D4F">
                <a:alpha val="16000"/>
              </a:srgbClr>
            </a:outerShdw>
          </a:effectLst>
        </p:spPr>
      </p:sp>
      <p:pic>
        <p:nvPicPr>
          <p:cNvPr id="17" name="Медальон 2.2" descr="А. Сахаров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6000" y="3209544"/>
            <a:ext cx="914400" cy="914400"/>
          </a:xfrm>
          <a:prstGeom prst="ellipse">
            <a:avLst/>
          </a:prstGeom>
        </p:spPr>
      </p:pic>
      <p:sp>
        <p:nvSpPr>
          <p:cNvPr id="18" name="Подпись"/>
          <p:cNvSpPr txBox="1"/>
          <p:nvPr/>
        </p:nvSpPr>
        <p:spPr>
          <a:xfrm>
            <a:off x="2011680" y="4242816"/>
            <a:ext cx="1463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ru-RU" altLang="en-US" sz="14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А. Сахаров</a:t>
            </a:r>
            <a:endParaRPr lang="ru-RU" sz="1400" dirty="0"/>
          </a:p>
        </p:txBody>
      </p:sp>
      <p:sp>
        <p:nvSpPr>
          <p:cNvPr id="19" name="Текст"/>
          <p:cNvSpPr txBox="1"/>
          <p:nvPr/>
        </p:nvSpPr>
        <p:spPr>
          <a:xfrm>
            <a:off x="3657600" y="3209544"/>
            <a:ext cx="387065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18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И. Тамм и А. Сахаров рассчитали первые модели термоядерного реактора.</a:t>
            </a:r>
            <a:endParaRPr lang="ru-RU" sz="1800" dirty="0"/>
          </a:p>
        </p:txBody>
      </p:sp>
      <p:sp>
        <p:nvSpPr>
          <p:cNvPr id="20" name="Медальон 3.1: кольцо"/>
          <p:cNvSpPr/>
          <p:nvPr/>
        </p:nvSpPr>
        <p:spPr>
          <a:xfrm>
            <a:off x="1508760" y="4882896"/>
            <a:ext cx="1005840" cy="100584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  <a:effectLst>
            <a:outerShdw sx="100000" sy="100000" kx="0" ky="0" algn="bl" rotWithShape="0" blurRad="101600" dist="25400" dir="5400000">
              <a:srgbClr val="1B2D4F">
                <a:alpha val="16000"/>
              </a:srgbClr>
            </a:outerShdw>
          </a:effectLst>
        </p:spPr>
      </p:sp>
      <p:sp>
        <p:nvSpPr>
          <p:cNvPr id="21" name="Медальон 3.1: диск"/>
          <p:cNvSpPr/>
          <p:nvPr/>
        </p:nvSpPr>
        <p:spPr>
          <a:xfrm>
            <a:off x="1554480" y="4928616"/>
            <a:ext cx="914400" cy="91440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22" name="Медальон 3.1: иконка" descr="Ответственность учёного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83080" y="5157216"/>
            <a:ext cx="457200" cy="457200"/>
          </a:xfrm>
          <a:prstGeom prst="rect">
            <a:avLst/>
          </a:prstGeom>
        </p:spPr>
      </p:pic>
      <p:sp>
        <p:nvSpPr>
          <p:cNvPr id="23" name="Текст"/>
          <p:cNvSpPr txBox="1"/>
          <p:nvPr/>
        </p:nvSpPr>
        <p:spPr>
          <a:xfrm>
            <a:off x="3657600" y="4882896"/>
            <a:ext cx="3870655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18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Наука не только решает проблемы, но и порождает их, поэтому на каждом учёном лежит огромная ответственность за те исследования, которые он проводит.</a:t>
            </a:r>
            <a:endParaRPr lang="ru-RU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9</a:t>
            </a:fld>
            <a:endParaRPr lang="ru-RU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3400" b="1" dirty="0">
                <a:solidFill>
                  <a:schemeClr val="accent5"/>
                </a:solidFill>
              </a:rPr>
              <a:t>Вывод: драма идей продолжается</a:t>
            </a:r>
            <a:endParaRPr lang="ru-RU" sz="3400" dirty="0"/>
          </a:p>
        </p:txBody>
      </p:sp>
      <p:sp>
        <p:nvSpPr>
          <p:cNvPr id="3" name="Текст"/>
          <p:cNvSpPr txBox="1"/>
          <p:nvPr/>
        </p:nvSpPr>
        <p:spPr>
          <a:xfrm>
            <a:off x="548640" y="1463040"/>
            <a:ext cx="11094415" cy="2270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1200"/>
              </a:spcAft>
              <a:buNone/>
            </a:pPr>
            <a:r>
              <a:rPr lang="ru-RU" altLang="en-US" sz="2000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Процесс познания постоянно расширяет и уточняет наши знания, а абсолютная истина остаётся идеалом, к которому стоит стремиться.</a:t>
            </a:r>
            <a:endParaRPr lang="ru-RU" sz="2000" dirty="0"/>
          </a:p>
          <a:p>
            <a:pPr algn="l" indent="0" marL="0">
              <a:spcAft>
                <a:spcPts val="1200"/>
              </a:spcAft>
              <a:buNone/>
            </a:pPr>
            <a:r>
              <a:rPr lang="ru-RU" altLang="en-US" sz="2000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Практика проверяет идеи, но её подтверждения порой запаздывают на десятки лет или даже столетия.</a:t>
            </a:r>
            <a:endParaRPr lang="ru-RU" sz="2000" dirty="0"/>
          </a:p>
          <a:p>
            <a:pPr algn="l" indent="0" marL="0">
              <a:buNone/>
            </a:pPr>
            <a:r>
              <a:rPr lang="ru-RU" altLang="en-US" sz="2000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И. Ньютон сравнивал себя с мальчиком, который находит на морском берегу красивые камешки, а перед ним расстилается неисследованный океан истины.</a:t>
            </a:r>
            <a:endParaRPr lang="ru-RU" sz="2000" dirty="0"/>
          </a:p>
        </p:txBody>
      </p:sp>
      <p:sp>
        <p:nvSpPr>
          <p:cNvPr id="4" name="Знак 1: кольцо"/>
          <p:cNvSpPr/>
          <p:nvPr/>
        </p:nvSpPr>
        <p:spPr>
          <a:xfrm>
            <a:off x="3466948" y="4328160"/>
            <a:ext cx="1325880" cy="1325880"/>
          </a:xfrm>
          <a:prstGeom prst="ellipse">
            <a:avLst/>
          </a:prstGeom>
          <a:solidFill>
            <a:schemeClr val="tx2"/>
          </a:solidFill>
          <a:ln w="19050">
            <a:solidFill>
              <a:schemeClr val="accent5"/>
            </a:solidFill>
            <a:prstDash val="solid"/>
          </a:ln>
        </p:spPr>
      </p:sp>
      <p:pic>
        <p:nvPicPr>
          <p:cNvPr id="5" name="Знак 1" descr="И. Ньютон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19983" y="4381195"/>
            <a:ext cx="1219810" cy="1219810"/>
          </a:xfrm>
          <a:prstGeom prst="ellipse">
            <a:avLst/>
          </a:prstGeom>
        </p:spPr>
      </p:pic>
      <p:sp>
        <p:nvSpPr>
          <p:cNvPr id="6" name="Подпись"/>
          <p:cNvSpPr txBox="1"/>
          <p:nvPr/>
        </p:nvSpPr>
        <p:spPr>
          <a:xfrm>
            <a:off x="3146908" y="5727192"/>
            <a:ext cx="1965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ru-RU" altLang="en-US" sz="14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И. Ньютон</a:t>
            </a:r>
            <a:endParaRPr lang="ru-RU" sz="1400" dirty="0"/>
          </a:p>
        </p:txBody>
      </p:sp>
      <p:sp>
        <p:nvSpPr>
          <p:cNvPr id="7" name="Знак 2: кольцо"/>
          <p:cNvSpPr/>
          <p:nvPr/>
        </p:nvSpPr>
        <p:spPr>
          <a:xfrm>
            <a:off x="5432908" y="4328160"/>
            <a:ext cx="1325880" cy="1325880"/>
          </a:xfrm>
          <a:prstGeom prst="ellipse">
            <a:avLst/>
          </a:prstGeom>
          <a:solidFill>
            <a:schemeClr val="tx2"/>
          </a:solidFill>
          <a:ln w="19050">
            <a:solidFill>
              <a:schemeClr val="accent5"/>
            </a:solidFill>
            <a:prstDash val="solid"/>
          </a:ln>
        </p:spPr>
      </p:sp>
      <p:sp>
        <p:nvSpPr>
          <p:cNvPr id="8" name="Знак 2: диск"/>
          <p:cNvSpPr/>
          <p:nvPr/>
        </p:nvSpPr>
        <p:spPr>
          <a:xfrm>
            <a:off x="5485943" y="4381195"/>
            <a:ext cx="1219810" cy="121981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9" name="Знак 2: иконка" descr="Красивые камешки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0895" y="4686148"/>
            <a:ext cx="609905" cy="609905"/>
          </a:xfrm>
          <a:prstGeom prst="rect">
            <a:avLst/>
          </a:prstGeom>
        </p:spPr>
      </p:pic>
      <p:sp>
        <p:nvSpPr>
          <p:cNvPr id="10" name="Подпись"/>
          <p:cNvSpPr txBox="1"/>
          <p:nvPr/>
        </p:nvSpPr>
        <p:spPr>
          <a:xfrm>
            <a:off x="5112868" y="5727192"/>
            <a:ext cx="1965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ru-RU" altLang="en-US" sz="14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Красивые камешки</a:t>
            </a:r>
            <a:endParaRPr lang="ru-RU" sz="1400" dirty="0"/>
          </a:p>
        </p:txBody>
      </p:sp>
      <p:sp>
        <p:nvSpPr>
          <p:cNvPr id="11" name="Знак 3: кольцо"/>
          <p:cNvSpPr/>
          <p:nvPr/>
        </p:nvSpPr>
        <p:spPr>
          <a:xfrm>
            <a:off x="7398868" y="4328160"/>
            <a:ext cx="1325880" cy="1325880"/>
          </a:xfrm>
          <a:prstGeom prst="ellipse">
            <a:avLst/>
          </a:prstGeom>
          <a:solidFill>
            <a:schemeClr val="tx2"/>
          </a:solidFill>
          <a:ln w="19050">
            <a:solidFill>
              <a:schemeClr val="accent5"/>
            </a:solidFill>
            <a:prstDash val="solid"/>
          </a:ln>
        </p:spPr>
      </p:sp>
      <p:sp>
        <p:nvSpPr>
          <p:cNvPr id="12" name="Знак 3: диск"/>
          <p:cNvSpPr/>
          <p:nvPr/>
        </p:nvSpPr>
        <p:spPr>
          <a:xfrm>
            <a:off x="7451903" y="4381195"/>
            <a:ext cx="1219810" cy="121981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13" name="Знак 3: иконка" descr="Океан истины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6855" y="4686148"/>
            <a:ext cx="609905" cy="609905"/>
          </a:xfrm>
          <a:prstGeom prst="rect">
            <a:avLst/>
          </a:prstGeom>
        </p:spPr>
      </p:pic>
      <p:sp>
        <p:nvSpPr>
          <p:cNvPr id="14" name="Подпись"/>
          <p:cNvSpPr txBox="1"/>
          <p:nvPr/>
        </p:nvSpPr>
        <p:spPr>
          <a:xfrm>
            <a:off x="7078828" y="5727192"/>
            <a:ext cx="1965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ru-RU" altLang="en-US" sz="14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Океан истины</a:t>
            </a:r>
            <a:endParaRPr lang="ru-RU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5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10</a:t>
            </a:fld>
            <a:endParaRPr lang="ru-RU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3400" b="1" dirty="0">
                <a:solidFill>
                  <a:schemeClr val="tx2"/>
                </a:solidFill>
              </a:rPr>
              <a:t>Источники иллюстраций</a:t>
            </a:r>
            <a:endParaRPr lang="ru-RU" sz="3400" dirty="0"/>
          </a:p>
        </p:txBody>
      </p:sp>
      <p:sp>
        <p:nvSpPr>
          <p:cNvPr id="3" name="Источник 1"/>
          <p:cNvSpPr txBox="1"/>
          <p:nvPr/>
        </p:nvSpPr>
        <p:spPr>
          <a:xfrm>
            <a:off x="548640" y="1371600"/>
            <a:ext cx="5341468" cy="341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10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А. Эйнштейн</a:t>
            </a:r>
            <a:pPr algn="l" indent="0" marL="0">
              <a:buNone/>
            </a:pPr>
            <a:r>
              <a:rPr lang="ru-RU" altLang="en-US" sz="10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Oren Jack Turner — </a:t>
            </a:r>
            <a:pPr algn="l" indent="0" marL="0">
              <a:buNone/>
            </a:pPr>
            <a:r>
              <a:rPr lang="ru-RU" altLang="en-US" sz="10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 domain</a:t>
            </a:r>
            <a:pPr algn="l" indent="0" marL="0">
              <a:buNone/>
            </a:pPr>
            <a:r>
              <a:rPr lang="ru-RU" altLang="en-US" sz="10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Викисклад, </a:t>
            </a:r>
            <a:pPr algn="l" indent="0" marL="0">
              <a:buNone/>
            </a:pPr>
            <a:r>
              <a:rPr lang="ru-RU" altLang="en-US" sz="1000" u="sng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commons.wikimedia.org/wiki/File:Albert Einstein Head cleaned.jpg</a:t>
            </a:r>
            <a:endParaRPr lang="ru-RU" sz="1000" dirty="0"/>
          </a:p>
        </p:txBody>
      </p:sp>
      <p:sp>
        <p:nvSpPr>
          <p:cNvPr id="4" name="Источник 2"/>
          <p:cNvSpPr txBox="1"/>
          <p:nvPr/>
        </p:nvSpPr>
        <p:spPr>
          <a:xfrm>
            <a:off x="548640" y="1749552"/>
            <a:ext cx="5341468" cy="341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10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Фалес, гравюра</a:t>
            </a:r>
            <a:pPr algn="l" indent="0" marL="0">
              <a:buNone/>
            </a:pPr>
            <a:r>
              <a:rPr lang="ru-RU" altLang="en-US" sz="10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Wilhelm Meyer — </a:t>
            </a:r>
            <a:pPr algn="l" indent="0" marL="0">
              <a:buNone/>
            </a:pPr>
            <a:r>
              <a:rPr lang="ru-RU" altLang="en-US" sz="10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 domain</a:t>
            </a:r>
            <a:pPr algn="l" indent="0" marL="0">
              <a:buNone/>
            </a:pPr>
            <a:r>
              <a:rPr lang="ru-RU" altLang="en-US" sz="10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Викисклад, </a:t>
            </a:r>
            <a:pPr algn="l" indent="0" marL="0">
              <a:buNone/>
            </a:pPr>
            <a:r>
              <a:rPr lang="ru-RU" altLang="en-US" sz="1000" u="sng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commons.wikimedia.org/wiki/File:Illustrerad Verldshistoria band I Ill 107.jpg</a:t>
            </a:r>
            <a:endParaRPr lang="ru-RU" sz="1000" dirty="0"/>
          </a:p>
        </p:txBody>
      </p:sp>
      <p:sp>
        <p:nvSpPr>
          <p:cNvPr id="5" name="Источник 3"/>
          <p:cNvSpPr txBox="1"/>
          <p:nvPr/>
        </p:nvSpPr>
        <p:spPr>
          <a:xfrm>
            <a:off x="548640" y="2127504"/>
            <a:ext cx="5341468" cy="341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10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Н. Коперник</a:t>
            </a:r>
            <a:pPr algn="l" indent="0" marL="0">
              <a:buNone/>
            </a:pPr>
            <a:r>
              <a:rPr lang="ru-RU" altLang="en-US" sz="10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автор неизвестен — </a:t>
            </a:r>
            <a:pPr algn="l" indent="0" marL="0">
              <a:buNone/>
            </a:pPr>
            <a:r>
              <a:rPr lang="ru-RU" altLang="en-US" sz="10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 domain</a:t>
            </a:r>
            <a:pPr algn="l" indent="0" marL="0">
              <a:buNone/>
            </a:pPr>
            <a:r>
              <a:rPr lang="ru-RU" altLang="en-US" sz="10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Викисклад, </a:t>
            </a:r>
            <a:pPr algn="l" indent="0" marL="0">
              <a:buNone/>
            </a:pPr>
            <a:r>
              <a:rPr lang="ru-RU" altLang="en-US" sz="1000" u="sng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commons.wikimedia.org/wiki/File:Nikolaus Kopernikus.jpg</a:t>
            </a:r>
            <a:endParaRPr lang="ru-RU" sz="1000" dirty="0"/>
          </a:p>
        </p:txBody>
      </p:sp>
      <p:sp>
        <p:nvSpPr>
          <p:cNvPr id="6" name="Источник 4"/>
          <p:cNvSpPr txBox="1"/>
          <p:nvPr/>
        </p:nvSpPr>
        <p:spPr>
          <a:xfrm>
            <a:off x="548640" y="2505456"/>
            <a:ext cx="5341468" cy="341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10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Г. Галилей</a:t>
            </a:r>
            <a:pPr algn="l" indent="0" marL="0">
              <a:buNone/>
            </a:pPr>
            <a:r>
              <a:rPr lang="ru-RU" altLang="en-US" sz="10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Юстус Сустерманс — </a:t>
            </a:r>
            <a:pPr algn="l" indent="0" marL="0">
              <a:buNone/>
            </a:pPr>
            <a:r>
              <a:rPr lang="ru-RU" altLang="en-US" sz="10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 domain</a:t>
            </a:r>
            <a:pPr algn="l" indent="0" marL="0">
              <a:buNone/>
            </a:pPr>
            <a:r>
              <a:rPr lang="ru-RU" altLang="en-US" sz="10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Викисклад, </a:t>
            </a:r>
            <a:pPr algn="l" indent="0" marL="0">
              <a:buNone/>
            </a:pPr>
            <a:r>
              <a:rPr lang="ru-RU" altLang="en-US" sz="1000" u="sng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commons.wikimedia.org/wiki/File:Justus Sustermans - Portrait of Galileo Galilei, 1636.jpg</a:t>
            </a:r>
            <a:endParaRPr lang="ru-RU" sz="1000" dirty="0"/>
          </a:p>
        </p:txBody>
      </p:sp>
      <p:sp>
        <p:nvSpPr>
          <p:cNvPr id="7" name="Источник 5"/>
          <p:cNvSpPr txBox="1"/>
          <p:nvPr/>
        </p:nvSpPr>
        <p:spPr>
          <a:xfrm>
            <a:off x="548640" y="2883408"/>
            <a:ext cx="5341468" cy="341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10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И. Кеплер</a:t>
            </a:r>
            <a:pPr algn="l" indent="0" marL="0">
              <a:buNone/>
            </a:pPr>
            <a:r>
              <a:rPr lang="ru-RU" altLang="en-US" sz="10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August Köhler — </a:t>
            </a:r>
            <a:pPr algn="l" indent="0" marL="0">
              <a:buNone/>
            </a:pPr>
            <a:r>
              <a:rPr lang="ru-RU" altLang="en-US" sz="10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 domain</a:t>
            </a:r>
            <a:pPr algn="l" indent="0" marL="0">
              <a:buNone/>
            </a:pPr>
            <a:r>
              <a:rPr lang="ru-RU" altLang="en-US" sz="10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Викисклад, </a:t>
            </a:r>
            <a:pPr algn="l" indent="0" marL="0">
              <a:buNone/>
            </a:pPr>
            <a:r>
              <a:rPr lang="ru-RU" altLang="en-US" sz="1000" u="sng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commons.wikimedia.org/wiki/File:JKepler.jpg</a:t>
            </a:r>
            <a:endParaRPr lang="ru-RU" sz="1000" dirty="0"/>
          </a:p>
        </p:txBody>
      </p:sp>
      <p:sp>
        <p:nvSpPr>
          <p:cNvPr id="8" name="Источник 6"/>
          <p:cNvSpPr txBox="1"/>
          <p:nvPr/>
        </p:nvSpPr>
        <p:spPr>
          <a:xfrm>
            <a:off x="548640" y="3261360"/>
            <a:ext cx="5341468" cy="341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10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И. Ньютон</a:t>
            </a:r>
            <a:pPr algn="l" indent="0" marL="0">
              <a:buNone/>
            </a:pPr>
            <a:r>
              <a:rPr lang="ru-RU" altLang="en-US" sz="10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Годфри Неллер — </a:t>
            </a:r>
            <a:pPr algn="l" indent="0" marL="0">
              <a:buNone/>
            </a:pPr>
            <a:r>
              <a:rPr lang="ru-RU" altLang="en-US" sz="10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 domain</a:t>
            </a:r>
            <a:pPr algn="l" indent="0" marL="0">
              <a:buNone/>
            </a:pPr>
            <a:r>
              <a:rPr lang="ru-RU" altLang="en-US" sz="10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Викисклад, </a:t>
            </a:r>
            <a:pPr algn="l" indent="0" marL="0">
              <a:buNone/>
            </a:pPr>
            <a:r>
              <a:rPr lang="ru-RU" altLang="en-US" sz="1000" u="sng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commons.wikimedia.org/wiki/File:Portrait of Sir Isaac Newton, 1689.jpg</a:t>
            </a:r>
            <a:endParaRPr lang="ru-RU" sz="1000" dirty="0"/>
          </a:p>
        </p:txBody>
      </p:sp>
      <p:sp>
        <p:nvSpPr>
          <p:cNvPr id="9" name="Источник 7"/>
          <p:cNvSpPr txBox="1"/>
          <p:nvPr/>
        </p:nvSpPr>
        <p:spPr>
          <a:xfrm>
            <a:off x="548640" y="3639312"/>
            <a:ext cx="5341468" cy="341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10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Гелиоцентрическая система, схема из рукописи Н. Коперника</a:t>
            </a:r>
            <a:pPr algn="l" indent="0" marL="0">
              <a:buNone/>
            </a:pPr>
            <a:r>
              <a:rPr lang="ru-RU" altLang="en-US" sz="10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Н. Коперник — </a:t>
            </a:r>
            <a:pPr algn="l" indent="0" marL="0">
              <a:buNone/>
            </a:pPr>
            <a:r>
              <a:rPr lang="ru-RU" altLang="en-US" sz="10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 domain</a:t>
            </a:r>
            <a:pPr algn="l" indent="0" marL="0">
              <a:buNone/>
            </a:pPr>
            <a:r>
              <a:rPr lang="ru-RU" altLang="en-US" sz="10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Викисклад, </a:t>
            </a:r>
            <a:pPr algn="l" indent="0" marL="0">
              <a:buNone/>
            </a:pPr>
            <a:r>
              <a:rPr lang="ru-RU" altLang="en-US" sz="1000" u="sng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7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commons.wikimedia.org/wiki/File:Copernican heliocentrism diagram-2.jpg</a:t>
            </a:r>
            <a:endParaRPr lang="ru-RU" sz="1000" dirty="0"/>
          </a:p>
        </p:txBody>
      </p:sp>
      <p:sp>
        <p:nvSpPr>
          <p:cNvPr id="10" name="Источник 8"/>
          <p:cNvSpPr txBox="1"/>
          <p:nvPr/>
        </p:nvSpPr>
        <p:spPr>
          <a:xfrm>
            <a:off x="548640" y="4017264"/>
            <a:ext cx="5341468" cy="341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10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Д. И. Менделеев</a:t>
            </a:r>
            <a:pPr algn="l" indent="0" marL="0">
              <a:buNone/>
            </a:pPr>
            <a:r>
              <a:rPr lang="ru-RU" altLang="en-US" sz="10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автор неизвестен — </a:t>
            </a:r>
            <a:pPr algn="l" indent="0" marL="0">
              <a:buNone/>
            </a:pPr>
            <a:r>
              <a:rPr lang="ru-RU" altLang="en-US" sz="10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 domain</a:t>
            </a:r>
            <a:pPr algn="l" indent="0" marL="0">
              <a:buNone/>
            </a:pPr>
            <a:r>
              <a:rPr lang="ru-RU" altLang="en-US" sz="10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Викисклад, </a:t>
            </a:r>
            <a:pPr algn="l" indent="0" marL="0">
              <a:buNone/>
            </a:pPr>
            <a:r>
              <a:rPr lang="ru-RU" altLang="en-US" sz="1000" u="sng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8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commons.wikimedia.org/wiki/File:DIMendeleevCab.jpg</a:t>
            </a:r>
            <a:endParaRPr lang="ru-RU" sz="1000" dirty="0"/>
          </a:p>
        </p:txBody>
      </p:sp>
      <p:sp>
        <p:nvSpPr>
          <p:cNvPr id="11" name="Источник 9"/>
          <p:cNvSpPr txBox="1"/>
          <p:nvPr/>
        </p:nvSpPr>
        <p:spPr>
          <a:xfrm>
            <a:off x="548640" y="4395216"/>
            <a:ext cx="5341468" cy="341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10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Периодическая система химических элементов, 1869 г.</a:t>
            </a:r>
            <a:pPr algn="l" indent="0" marL="0">
              <a:buNone/>
            </a:pPr>
            <a:r>
              <a:rPr lang="ru-RU" altLang="en-US" sz="10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Д. И. Менделеев — </a:t>
            </a:r>
            <a:pPr algn="l" indent="0" marL="0">
              <a:buNone/>
            </a:pPr>
            <a:r>
              <a:rPr lang="ru-RU" altLang="en-US" sz="10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 domain</a:t>
            </a:r>
            <a:pPr algn="l" indent="0" marL="0">
              <a:buNone/>
            </a:pPr>
            <a:r>
              <a:rPr lang="ru-RU" altLang="en-US" sz="10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Викисклад, </a:t>
            </a:r>
            <a:pPr algn="l" indent="0" marL="0">
              <a:buNone/>
            </a:pPr>
            <a:r>
              <a:rPr lang="ru-RU" altLang="en-US" sz="1000" u="sng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9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commons.wikimedia.org/wiki/File:Mendeleev's periodic table (1869 year).jpg</a:t>
            </a:r>
            <a:endParaRPr lang="ru-RU" sz="1000" dirty="0"/>
          </a:p>
        </p:txBody>
      </p:sp>
      <p:sp>
        <p:nvSpPr>
          <p:cNvPr id="12" name="Источник 10"/>
          <p:cNvSpPr txBox="1"/>
          <p:nvPr/>
        </p:nvSpPr>
        <p:spPr>
          <a:xfrm>
            <a:off x="548640" y="4773168"/>
            <a:ext cx="5341468" cy="341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10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Ч. Дарвин</a:t>
            </a:r>
            <a:pPr algn="l" indent="0" marL="0">
              <a:buNone/>
            </a:pPr>
            <a:r>
              <a:rPr lang="ru-RU" altLang="en-US" sz="10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Maull &amp; Fox — </a:t>
            </a:r>
            <a:pPr algn="l" indent="0" marL="0">
              <a:buNone/>
            </a:pPr>
            <a:r>
              <a:rPr lang="ru-RU" altLang="en-US" sz="10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 domain</a:t>
            </a:r>
            <a:pPr algn="l" indent="0" marL="0">
              <a:buNone/>
            </a:pPr>
            <a:r>
              <a:rPr lang="ru-RU" altLang="en-US" sz="10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Викисклад, </a:t>
            </a:r>
            <a:pPr algn="l" indent="0" marL="0">
              <a:buNone/>
            </a:pPr>
            <a:r>
              <a:rPr lang="ru-RU" altLang="en-US" sz="1000" u="sng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0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commons.wikimedia.org/wiki/File:Charles Darwin seated crop.jpg</a:t>
            </a:r>
            <a:endParaRPr lang="ru-RU" sz="1000" dirty="0"/>
          </a:p>
        </p:txBody>
      </p:sp>
      <p:sp>
        <p:nvSpPr>
          <p:cNvPr id="13" name="Источник 11"/>
          <p:cNvSpPr txBox="1"/>
          <p:nvPr/>
        </p:nvSpPr>
        <p:spPr>
          <a:xfrm>
            <a:off x="548640" y="5151120"/>
            <a:ext cx="5341468" cy="341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10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И. П. Павлов</a:t>
            </a:r>
            <a:pPr algn="l" indent="0" marL="0">
              <a:buNone/>
            </a:pPr>
            <a:r>
              <a:rPr lang="ru-RU" altLang="en-US" sz="10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автор неизвестен — </a:t>
            </a:r>
            <a:pPr algn="l" indent="0" marL="0">
              <a:buNone/>
            </a:pPr>
            <a:r>
              <a:rPr lang="ru-RU" altLang="en-US" sz="10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 domain</a:t>
            </a:r>
            <a:pPr algn="l" indent="0" marL="0">
              <a:buNone/>
            </a:pPr>
            <a:r>
              <a:rPr lang="ru-RU" altLang="en-US" sz="10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Викисклад, </a:t>
            </a:r>
            <a:pPr algn="l" indent="0" marL="0">
              <a:buNone/>
            </a:pPr>
            <a:r>
              <a:rPr lang="ru-RU" altLang="en-US" sz="1000" u="sng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commons.wikimedia.org/wiki/File:Ivan Pavlov NLM3.jpg</a:t>
            </a:r>
            <a:endParaRPr lang="ru-RU" sz="1000" dirty="0"/>
          </a:p>
        </p:txBody>
      </p:sp>
      <p:sp>
        <p:nvSpPr>
          <p:cNvPr id="14" name="Источник 12"/>
          <p:cNvSpPr txBox="1"/>
          <p:nvPr/>
        </p:nvSpPr>
        <p:spPr>
          <a:xfrm>
            <a:off x="548640" y="5529072"/>
            <a:ext cx="5341468" cy="341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10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А. Деревянко</a:t>
            </a:r>
            <a:pPr algn="l" indent="0" marL="0">
              <a:buNone/>
            </a:pPr>
            <a:r>
              <a:rPr lang="ru-RU" altLang="en-US" sz="10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kremlin.ru — </a:t>
            </a:r>
            <a:pPr algn="l" indent="0" marL="0">
              <a:buNone/>
            </a:pPr>
            <a:r>
              <a:rPr lang="ru-RU" altLang="en-US" sz="1000" u="sng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 BY 4.0</a:t>
            </a:r>
            <a:pPr algn="l" indent="0" marL="0">
              <a:buNone/>
            </a:pPr>
            <a:r>
              <a:rPr lang="ru-RU" altLang="en-US" sz="10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Викисклад, </a:t>
            </a:r>
            <a:pPr algn="l" indent="0" marL="0">
              <a:buNone/>
            </a:pPr>
            <a:r>
              <a:rPr lang="ru-RU" altLang="en-US" sz="1000" u="sng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commons.wikimedia.org/wiki/File:Anatoly Derevyanko.jpg</a:t>
            </a:r>
            <a:endParaRPr lang="ru-RU" sz="1000" dirty="0"/>
          </a:p>
        </p:txBody>
      </p:sp>
      <p:sp>
        <p:nvSpPr>
          <p:cNvPr id="15" name="Источник 13"/>
          <p:cNvSpPr txBox="1"/>
          <p:nvPr/>
        </p:nvSpPr>
        <p:spPr>
          <a:xfrm>
            <a:off x="548640" y="5907024"/>
            <a:ext cx="5341468" cy="341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10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М. Лазарев</a:t>
            </a:r>
            <a:pPr algn="l" indent="0" marL="0">
              <a:buNone/>
            </a:pPr>
            <a:r>
              <a:rPr lang="ru-RU" altLang="en-US" sz="10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Роберт Шведе — </a:t>
            </a:r>
            <a:pPr algn="l" indent="0" marL="0">
              <a:buNone/>
            </a:pPr>
            <a:r>
              <a:rPr lang="ru-RU" altLang="en-US" sz="10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 domain</a:t>
            </a:r>
            <a:pPr algn="l" indent="0" marL="0">
              <a:buNone/>
            </a:pPr>
            <a:r>
              <a:rPr lang="ru-RU" altLang="en-US" sz="10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Викисклад, </a:t>
            </a:r>
            <a:pPr algn="l" indent="0" marL="0">
              <a:buNone/>
            </a:pPr>
            <a:r>
              <a:rPr lang="ru-RU" altLang="en-US" sz="1000" u="sng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commons.wikimedia.org/wiki/File:Lazarev MP by Schwede rectangle.jpg</a:t>
            </a:r>
            <a:endParaRPr lang="ru-RU" sz="1000" dirty="0"/>
          </a:p>
        </p:txBody>
      </p:sp>
      <p:sp>
        <p:nvSpPr>
          <p:cNvPr id="16" name="Источник 14"/>
          <p:cNvSpPr txBox="1"/>
          <p:nvPr/>
        </p:nvSpPr>
        <p:spPr>
          <a:xfrm>
            <a:off x="6301588" y="1371600"/>
            <a:ext cx="5341468" cy="341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10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Ф. Беллинсгаузен</a:t>
            </a:r>
            <a:pPr algn="l" indent="0" marL="0">
              <a:buNone/>
            </a:pPr>
            <a:r>
              <a:rPr lang="ru-RU" altLang="en-US" sz="10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автор неизвестен — </a:t>
            </a:r>
            <a:pPr algn="l" indent="0" marL="0">
              <a:buNone/>
            </a:pPr>
            <a:r>
              <a:rPr lang="ru-RU" altLang="en-US" sz="10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 domain</a:t>
            </a:r>
            <a:pPr algn="l" indent="0" marL="0">
              <a:buNone/>
            </a:pPr>
            <a:r>
              <a:rPr lang="ru-RU" altLang="en-US" sz="10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Викисклад, </a:t>
            </a:r>
            <a:pPr algn="l" indent="0" marL="0">
              <a:buNone/>
            </a:pPr>
            <a:r>
              <a:rPr lang="ru-RU" altLang="en-US" sz="1000" u="sng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5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commons.wikimedia.org/wiki/File:Faddey Faddeevich Bellingshausen.jpg</a:t>
            </a:r>
            <a:endParaRPr lang="ru-RU" sz="1000" dirty="0"/>
          </a:p>
        </p:txBody>
      </p:sp>
      <p:sp>
        <p:nvSpPr>
          <p:cNvPr id="17" name="Источник 15"/>
          <p:cNvSpPr txBox="1"/>
          <p:nvPr/>
        </p:nvSpPr>
        <p:spPr>
          <a:xfrm>
            <a:off x="6301588" y="1749552"/>
            <a:ext cx="5341468" cy="341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10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Антарктида, снимок из космоса</a:t>
            </a:r>
            <a:pPr algn="l" indent="0" marL="0">
              <a:buNone/>
            </a:pPr>
            <a:r>
              <a:rPr lang="ru-RU" altLang="en-US" sz="10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NASA, Dave Pape — </a:t>
            </a:r>
            <a:pPr algn="l" indent="0" marL="0">
              <a:buNone/>
            </a:pPr>
            <a:r>
              <a:rPr lang="ru-RU" altLang="en-US" sz="10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 domain</a:t>
            </a:r>
            <a:pPr algn="l" indent="0" marL="0">
              <a:buNone/>
            </a:pPr>
            <a:r>
              <a:rPr lang="ru-RU" altLang="en-US" sz="10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Викисклад, </a:t>
            </a:r>
            <a:pPr algn="l" indent="0" marL="0">
              <a:buNone/>
            </a:pPr>
            <a:r>
              <a:rPr lang="ru-RU" altLang="en-US" sz="1000" u="sng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6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commons.wikimedia.org/wiki/File:Antarctica 6400px from Blue Marble.jpg</a:t>
            </a:r>
            <a:endParaRPr lang="ru-RU" sz="1000" dirty="0"/>
          </a:p>
        </p:txBody>
      </p:sp>
      <p:sp>
        <p:nvSpPr>
          <p:cNvPr id="18" name="Источник 16"/>
          <p:cNvSpPr txBox="1"/>
          <p:nvPr/>
        </p:nvSpPr>
        <p:spPr>
          <a:xfrm>
            <a:off x="6301588" y="2127504"/>
            <a:ext cx="5341468" cy="341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10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Платформа «Северный полюс»</a:t>
            </a:r>
            <a:pPr algn="l" indent="0" marL="0">
              <a:buNone/>
            </a:pPr>
            <a:r>
              <a:rPr lang="ru-RU" altLang="en-US" sz="10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Alekc2m — </a:t>
            </a:r>
            <a:pPr algn="l" indent="0" marL="0">
              <a:buNone/>
            </a:pPr>
            <a:r>
              <a:rPr lang="ru-RU" altLang="en-US" sz="1000" u="sng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7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 BY‑SA 4.0</a:t>
            </a:r>
            <a:pPr algn="l" indent="0" marL="0">
              <a:buNone/>
            </a:pPr>
            <a:r>
              <a:rPr lang="ru-RU" altLang="en-US" sz="10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Викисклад, </a:t>
            </a:r>
            <a:pPr algn="l" indent="0" marL="0">
              <a:buNone/>
            </a:pPr>
            <a:r>
              <a:rPr lang="ru-RU" altLang="en-US" sz="1000" u="sng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8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commons.wikimedia.org/wiki/File:ЛСП «Северный полюс» 01.jpg</a:t>
            </a:r>
            <a:endParaRPr lang="ru-RU" sz="1000" dirty="0"/>
          </a:p>
        </p:txBody>
      </p:sp>
      <p:sp>
        <p:nvSpPr>
          <p:cNvPr id="19" name="Источник 17"/>
          <p:cNvSpPr txBox="1"/>
          <p:nvPr/>
        </p:nvSpPr>
        <p:spPr>
          <a:xfrm>
            <a:off x="6301588" y="2505456"/>
            <a:ext cx="5341468" cy="341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10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Спускаемый аппарат корабля «Восток-1»</a:t>
            </a:r>
            <a:pPr algn="l" indent="0" marL="0">
              <a:buNone/>
            </a:pPr>
            <a:r>
              <a:rPr lang="ru-RU" altLang="en-US" sz="10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Errabee — </a:t>
            </a:r>
            <a:pPr algn="l" indent="0" marL="0">
              <a:buNone/>
            </a:pPr>
            <a:r>
              <a:rPr lang="ru-RU" altLang="en-US" sz="1000" u="sng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9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 BY‑SA 2.5</a:t>
            </a:r>
            <a:pPr algn="l" indent="0" marL="0">
              <a:buNone/>
            </a:pPr>
            <a:r>
              <a:rPr lang="ru-RU" altLang="en-US" sz="10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Викисклад, </a:t>
            </a:r>
            <a:pPr algn="l" indent="0" marL="0">
              <a:buNone/>
            </a:pPr>
            <a:r>
              <a:rPr lang="ru-RU" altLang="en-US" sz="1000" u="sng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0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commons.wikimedia.org/wiki/File:Vostok1 descent module (cropped).jpg</a:t>
            </a:r>
            <a:endParaRPr lang="ru-RU" sz="1000" dirty="0"/>
          </a:p>
        </p:txBody>
      </p:sp>
      <p:sp>
        <p:nvSpPr>
          <p:cNvPr id="20" name="Источник 18"/>
          <p:cNvSpPr txBox="1"/>
          <p:nvPr/>
        </p:nvSpPr>
        <p:spPr>
          <a:xfrm>
            <a:off x="6301588" y="2883408"/>
            <a:ext cx="5341468" cy="341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10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К. Циолковский</a:t>
            </a:r>
            <a:pPr algn="l" indent="0" marL="0">
              <a:buNone/>
            </a:pPr>
            <a:r>
              <a:rPr lang="ru-RU" altLang="en-US" sz="10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автор неизвестен — </a:t>
            </a:r>
            <a:pPr algn="l" indent="0" marL="0">
              <a:buNone/>
            </a:pPr>
            <a:r>
              <a:rPr lang="ru-RU" altLang="en-US" sz="10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 domain</a:t>
            </a:r>
            <a:pPr algn="l" indent="0" marL="0">
              <a:buNone/>
            </a:pPr>
            <a:r>
              <a:rPr lang="ru-RU" altLang="en-US" sz="10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Викисклад, </a:t>
            </a:r>
            <a:pPr algn="l" indent="0" marL="0">
              <a:buNone/>
            </a:pPr>
            <a:r>
              <a:rPr lang="ru-RU" altLang="en-US" sz="1000" u="sng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commons.wikimedia.org/wiki/File:Константин Циолковский.jpg</a:t>
            </a:r>
            <a:endParaRPr lang="ru-RU" sz="1000" dirty="0"/>
          </a:p>
        </p:txBody>
      </p:sp>
      <p:sp>
        <p:nvSpPr>
          <p:cNvPr id="21" name="Источник 19"/>
          <p:cNvSpPr txBox="1"/>
          <p:nvPr/>
        </p:nvSpPr>
        <p:spPr>
          <a:xfrm>
            <a:off x="6301588" y="3261360"/>
            <a:ext cx="5341468" cy="341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10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С. П. Королёв</a:t>
            </a:r>
            <a:pPr algn="l" indent="0" marL="0">
              <a:buNone/>
            </a:pPr>
            <a:r>
              <a:rPr lang="ru-RU" altLang="en-US" sz="10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автор неизвестен — </a:t>
            </a:r>
            <a:pPr algn="l" indent="0" marL="0">
              <a:buNone/>
            </a:pPr>
            <a:r>
              <a:rPr lang="ru-RU" altLang="en-US" sz="1000" u="sng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 BY 4.0</a:t>
            </a:r>
            <a:pPr algn="l" indent="0" marL="0">
              <a:buNone/>
            </a:pPr>
            <a:r>
              <a:rPr lang="ru-RU" altLang="en-US" sz="10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Викисклад, </a:t>
            </a:r>
            <a:pPr algn="l" indent="0" marL="0">
              <a:buNone/>
            </a:pPr>
            <a:r>
              <a:rPr lang="ru-RU" altLang="en-US" sz="1000" u="sng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commons.wikimedia.org/wiki/File:Нина и Сергей Королевы (cropped).jpg</a:t>
            </a:r>
            <a:endParaRPr lang="ru-RU" sz="1000" dirty="0"/>
          </a:p>
        </p:txBody>
      </p:sp>
      <p:sp>
        <p:nvSpPr>
          <p:cNvPr id="22" name="Источник 20"/>
          <p:cNvSpPr txBox="1"/>
          <p:nvPr/>
        </p:nvSpPr>
        <p:spPr>
          <a:xfrm>
            <a:off x="6301588" y="3639312"/>
            <a:ext cx="5341468" cy="341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10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Первый искусственный спутник Земли (копия)</a:t>
            </a:r>
            <a:pPr algn="l" indent="0" marL="0">
              <a:buNone/>
            </a:pPr>
            <a:r>
              <a:rPr lang="ru-RU" altLang="en-US" sz="10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NASA — </a:t>
            </a:r>
            <a:pPr algn="l" indent="0" marL="0">
              <a:buNone/>
            </a:pPr>
            <a:r>
              <a:rPr lang="ru-RU" altLang="en-US" sz="10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 domain</a:t>
            </a:r>
            <a:pPr algn="l" indent="0" marL="0">
              <a:buNone/>
            </a:pPr>
            <a:r>
              <a:rPr lang="ru-RU" altLang="en-US" sz="10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Викисклад, </a:t>
            </a:r>
            <a:pPr algn="l" indent="0" marL="0">
              <a:buNone/>
            </a:pPr>
            <a:r>
              <a:rPr lang="ru-RU" altLang="en-US" sz="1000" u="sng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commons.wikimedia.org/wiki/File:Sputnik asm.jpg</a:t>
            </a:r>
            <a:endParaRPr lang="ru-RU" sz="1000" dirty="0"/>
          </a:p>
        </p:txBody>
      </p:sp>
      <p:sp>
        <p:nvSpPr>
          <p:cNvPr id="23" name="Источник 21"/>
          <p:cNvSpPr txBox="1"/>
          <p:nvPr/>
        </p:nvSpPr>
        <p:spPr>
          <a:xfrm>
            <a:off x="6301588" y="4017264"/>
            <a:ext cx="5341468" cy="341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10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Ю. Гагарин</a:t>
            </a:r>
            <a:pPr algn="l" indent="0" marL="0">
              <a:buNone/>
            </a:pPr>
            <a:r>
              <a:rPr lang="ru-RU" altLang="en-US" sz="10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Александр Моклецов — </a:t>
            </a:r>
            <a:pPr algn="l" indent="0" marL="0">
              <a:buNone/>
            </a:pPr>
            <a:r>
              <a:rPr lang="ru-RU" altLang="en-US" sz="1000" u="sng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5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 BY 4.0</a:t>
            </a:r>
            <a:pPr algn="l" indent="0" marL="0">
              <a:buNone/>
            </a:pPr>
            <a:r>
              <a:rPr lang="ru-RU" altLang="en-US" sz="10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Викисклад, </a:t>
            </a:r>
            <a:pPr algn="l" indent="0" marL="0">
              <a:buNone/>
            </a:pPr>
            <a:r>
              <a:rPr lang="ru-RU" altLang="en-US" sz="1000" u="sng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6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commons.wikimedia.org/wiki/File:Yuri Gagarin with awards.jpg</a:t>
            </a:r>
            <a:endParaRPr lang="ru-RU" sz="1000" dirty="0"/>
          </a:p>
        </p:txBody>
      </p:sp>
      <p:sp>
        <p:nvSpPr>
          <p:cNvPr id="24" name="Источник 22"/>
          <p:cNvSpPr txBox="1"/>
          <p:nvPr/>
        </p:nvSpPr>
        <p:spPr>
          <a:xfrm>
            <a:off x="6301588" y="4395216"/>
            <a:ext cx="5341468" cy="341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10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И. Курчатов</a:t>
            </a:r>
            <a:pPr algn="l" indent="0" marL="0">
              <a:buNone/>
            </a:pPr>
            <a:r>
              <a:rPr lang="ru-RU" altLang="en-US" sz="10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автор неизвестен — </a:t>
            </a:r>
            <a:pPr algn="l" indent="0" marL="0">
              <a:buNone/>
            </a:pPr>
            <a:r>
              <a:rPr lang="ru-RU" altLang="en-US" sz="10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 domain</a:t>
            </a:r>
            <a:pPr algn="l" indent="0" marL="0">
              <a:buNone/>
            </a:pPr>
            <a:r>
              <a:rPr lang="ru-RU" altLang="en-US" sz="10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Викисклад, </a:t>
            </a:r>
            <a:pPr algn="l" indent="0" marL="0">
              <a:buNone/>
            </a:pPr>
            <a:r>
              <a:rPr lang="ru-RU" altLang="en-US" sz="1000" u="sng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7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commons.wikimedia.org/wiki/File:Igor Kurchatov 001.png</a:t>
            </a:r>
            <a:endParaRPr lang="ru-RU" sz="1000" dirty="0"/>
          </a:p>
        </p:txBody>
      </p:sp>
      <p:sp>
        <p:nvSpPr>
          <p:cNvPr id="25" name="Источник 23"/>
          <p:cNvSpPr txBox="1"/>
          <p:nvPr/>
        </p:nvSpPr>
        <p:spPr>
          <a:xfrm>
            <a:off x="6301588" y="4773168"/>
            <a:ext cx="5341468" cy="341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10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Н. Доллежаль, почтовая марка</a:t>
            </a:r>
            <a:pPr algn="l" indent="0" marL="0">
              <a:buNone/>
            </a:pPr>
            <a:r>
              <a:rPr lang="ru-RU" altLang="en-US" sz="10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Почта России — </a:t>
            </a:r>
            <a:pPr algn="l" indent="0" marL="0">
              <a:buNone/>
            </a:pPr>
            <a:r>
              <a:rPr lang="ru-RU" altLang="en-US" sz="10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 domain</a:t>
            </a:r>
            <a:pPr algn="l" indent="0" marL="0">
              <a:buNone/>
            </a:pPr>
            <a:r>
              <a:rPr lang="ru-RU" altLang="en-US" sz="10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Викисклад, </a:t>
            </a:r>
            <a:pPr algn="l" indent="0" marL="0">
              <a:buNone/>
            </a:pPr>
            <a:r>
              <a:rPr lang="ru-RU" altLang="en-US" sz="1000" u="sng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8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commons.wikimedia.org/wiki/File:RUSMARKA-3347.jpg</a:t>
            </a:r>
            <a:endParaRPr lang="ru-RU" sz="1000" dirty="0"/>
          </a:p>
        </p:txBody>
      </p:sp>
      <p:sp>
        <p:nvSpPr>
          <p:cNvPr id="26" name="Источник 24"/>
          <p:cNvSpPr txBox="1"/>
          <p:nvPr/>
        </p:nvSpPr>
        <p:spPr>
          <a:xfrm>
            <a:off x="6301588" y="5151120"/>
            <a:ext cx="5341468" cy="341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10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Обнинская АЭС</a:t>
            </a:r>
            <a:pPr algn="l" indent="0" marL="0">
              <a:buNone/>
            </a:pPr>
            <a:r>
              <a:rPr lang="ru-RU" altLang="en-US" sz="10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IAEA Imagebank — </a:t>
            </a:r>
            <a:pPr algn="l" indent="0" marL="0">
              <a:buNone/>
            </a:pPr>
            <a:r>
              <a:rPr lang="ru-RU" altLang="en-US" sz="1000" u="sng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9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 BY‑SA 2.0</a:t>
            </a:r>
            <a:pPr algn="l" indent="0" marL="0">
              <a:buNone/>
            </a:pPr>
            <a:r>
              <a:rPr lang="ru-RU" altLang="en-US" sz="10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Викисклад, </a:t>
            </a:r>
            <a:pPr algn="l" indent="0" marL="0">
              <a:buNone/>
            </a:pPr>
            <a:r>
              <a:rPr lang="ru-RU" altLang="en-US" sz="1000" u="sng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0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commons.wikimedia.org/wiki/File:Obninsk 04710062 (8383320538).jpg</a:t>
            </a:r>
            <a:endParaRPr lang="ru-RU" sz="1000" dirty="0"/>
          </a:p>
        </p:txBody>
      </p:sp>
      <p:sp>
        <p:nvSpPr>
          <p:cNvPr id="27" name="Источник 25"/>
          <p:cNvSpPr txBox="1"/>
          <p:nvPr/>
        </p:nvSpPr>
        <p:spPr>
          <a:xfrm>
            <a:off x="6301588" y="5529072"/>
            <a:ext cx="5341468" cy="341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10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И. Тамм</a:t>
            </a:r>
            <a:pPr algn="l" indent="0" marL="0">
              <a:buNone/>
            </a:pPr>
            <a:r>
              <a:rPr lang="ru-RU" altLang="en-US" sz="10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Нобелевский фонд — </a:t>
            </a:r>
            <a:pPr algn="l" indent="0" marL="0">
              <a:buNone/>
            </a:pPr>
            <a:r>
              <a:rPr lang="ru-RU" altLang="en-US" sz="10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 domain</a:t>
            </a:r>
            <a:pPr algn="l" indent="0" marL="0">
              <a:buNone/>
            </a:pPr>
            <a:r>
              <a:rPr lang="ru-RU" altLang="en-US" sz="10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Викисклад, </a:t>
            </a:r>
            <a:pPr algn="l" indent="0" marL="0">
              <a:buNone/>
            </a:pPr>
            <a:r>
              <a:rPr lang="ru-RU" altLang="en-US" sz="1000" u="sng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commons.wikimedia.org/wiki/File:Igor Tamm.jpg</a:t>
            </a:r>
            <a:endParaRPr lang="ru-RU" sz="1000" dirty="0"/>
          </a:p>
        </p:txBody>
      </p:sp>
      <p:sp>
        <p:nvSpPr>
          <p:cNvPr id="28" name="Источник 26"/>
          <p:cNvSpPr txBox="1"/>
          <p:nvPr/>
        </p:nvSpPr>
        <p:spPr>
          <a:xfrm>
            <a:off x="6301588" y="5907024"/>
            <a:ext cx="5341468" cy="341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10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А. Сахаров</a:t>
            </a:r>
            <a:pPr algn="l" indent="0" marL="0">
              <a:buNone/>
            </a:pPr>
            <a:r>
              <a:rPr lang="ru-RU" altLang="en-US" sz="10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Anefo, R. C. Croes — </a:t>
            </a:r>
            <a:pPr algn="l" indent="0" marL="0">
              <a:buNone/>
            </a:pPr>
            <a:r>
              <a:rPr lang="ru-RU" altLang="en-US" sz="1000" u="sng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CC0</a:t>
            </a:r>
            <a:pPr algn="l" indent="0" marL="0">
              <a:buNone/>
            </a:pPr>
            <a:r>
              <a:rPr lang="ru-RU" altLang="en-US" sz="10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Викисклад, </a:t>
            </a:r>
            <a:pPr algn="l" indent="0" marL="0">
              <a:buNone/>
            </a:pPr>
            <a:r>
              <a:rPr lang="ru-RU" altLang="en-US" sz="1000" u="sng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commons.wikimedia.org/wiki/File:Andrei Sakharov 1989 (cropped).jpg</a:t>
            </a:r>
            <a:endParaRPr lang="ru-RU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11</a:t>
            </a:fld>
            <a:endParaRPr lang="ru-R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OM">
  <a:themeElements>
    <a:clrScheme name="POM">
      <a:dk1>
        <a:srgbClr val="232A36"/>
      </a:dk1>
      <a:lt1>
        <a:srgbClr val="FFFFFF"/>
      </a:lt1>
      <a:dk2>
        <a:srgbClr val="1B2D4F"/>
      </a:dk2>
      <a:lt2>
        <a:srgbClr val="F4F6FA"/>
      </a:lt2>
      <a:accent1>
        <a:srgbClr val="8C2333"/>
      </a:accent1>
      <a:accent2>
        <a:srgbClr val="B08A46"/>
      </a:accent2>
      <a:accent3>
        <a:srgbClr val="35537F"/>
      </a:accent3>
      <a:accent4>
        <a:srgbClr val="5D6676"/>
      </a:accent4>
      <a:accent5>
        <a:srgbClr val="D9BD7A"/>
      </a:accent5>
      <a:accent6>
        <a:srgbClr val="E9ECF1"/>
      </a:accent6>
      <a:hlink>
        <a:srgbClr val="35537F"/>
      </a:hlink>
      <a:folHlink>
        <a:srgbClr val="6B4E7A"/>
      </a:folHlink>
    </a:clrScheme>
    <a:fontScheme name="POM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pomogalka.me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Познание природы — драма идей</dc:title>
  <dc:subject/>
  <dc:creator>pomogalka.me</dc:creator>
  <cp:lastModifiedBy>pomogalka.me</cp:lastModifiedBy>
  <cp:revision>1</cp:revision>
  <dcterms:created xsi:type="dcterms:W3CDTF">2026-10-08T07:10:58Z</dcterms:created>
  <dcterms:modified xsi:type="dcterms:W3CDTF">2026-10-08T07:10:58Z</dcterms:modified>
</cp:coreProperties>
</file>