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ru-RU"/>
              <a:t>7/23/19</a:t>
            </a:fld>
            <a:endParaRPr lang="ru-R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Click to edit Master text styles</a:t>
            </a:r>
          </a:p>
          <a:p>
            <a:pPr lvl="1"/>
            <a:r>
              <a:rPr lang="ru-RU"/>
              <a:t>Second level</a:t>
            </a:r>
          </a:p>
          <a:p>
            <a:pPr lvl="2"/>
            <a:r>
              <a:rPr lang="ru-RU"/>
              <a:t>Third level</a:t>
            </a:r>
          </a:p>
          <a:p>
            <a:pPr lvl="3"/>
            <a:r>
              <a:rPr lang="ru-RU"/>
              <a:t>Fourth level</a:t>
            </a:r>
          </a:p>
          <a:p>
            <a:pPr lvl="4"/>
            <a:r>
              <a:rPr lang="ru-RU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ru-RU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>Мини-исследование о формах политического участия проводят в четыре шага, а его итоги вписывают в шаблон презентации: на месте полей «Впишите: …» должны стоять собственные данные опроса.
Шаг 1. Опросить совершеннолетних граждан — членов семьи, соседей, знакомых разного возраста и рода занятий (активное избирательное право появляется у граждан России с 18 лет). Опрос проводят анонимно и с согласия собеседников, поэтому имён в презентации нет.
Шаг 2. Задать всем одни и те же вопросы. Какими формами политического участия вы пользуетесь: выборы, референдум; обращение в органы государственной власти; изучение политической информации; митинги, демонстрации, шествия, пикетирования, предусмотренные законом; профессиональная политическая деятельность; членство в политической партии? Какой формой вы пользуетесь чаще всего и почему? Если вы не участвуете в политической жизни, то почему? Каковы ваш возраст и род занятий?
Шаг 3. Подсчитать, сколько раз названа каждая форма участия, выписать самые частые причины и сравнить ответы людей разного возраста и рода занятий.
Шаг 4. Вписать итоги в шаблон презентации и сделать выводы.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dirty="0"/>
              <a:t/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ru-RU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051560"/>
            <a:ext cx="6035040" cy="25603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4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CONTENT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1003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SIDE">
    <p:bg>
      <p:bgPr>
        <a:solidFill>
          <a:schemeClr val="bg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6108192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1004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DARK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3400" b="1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ru-RU" sz="3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1005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OM_TITLE_POLL">
    <p:bg>
      <p:bgPr>
        <a:solidFill>
          <a:schemeClr val="tx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57200"/>
            <a:ext cx="640080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ru-RU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ru-RU" sz="40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null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6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3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5.xml"/><Relationship Id="rId5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457200"/>
            <a:ext cx="6400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ru-RU" altLang="en-US" sz="4000" b="1" dirty="0">
                <a:solidFill>
                  <a:schemeClr val="bg1"/>
                </a:solidFill>
              </a:rPr>
              <a:t>Формы политического участия:</a:t>
            </a:r>
            <a:endParaRPr lang="ru-RU" sz="4000" dirty="0"/>
          </a:p>
          <a:p>
            <a:pPr algn="l" indent="0" marL="0">
              <a:spcBef>
                <a:spcPts val="600"/>
              </a:spcBef>
              <a:buNone/>
            </a:pPr>
            <a:r>
              <a:rPr lang="ru-RU" altLang="en-US" sz="3000" b="1" dirty="0">
                <a:solidFill>
                  <a:schemeClr val="accent5"/>
                </a:solidFill>
              </a:rPr>
              <a:t>что выбирают наши близкие</a:t>
            </a:r>
            <a:endParaRPr lang="ru-RU" sz="4000" dirty="0"/>
          </a:p>
        </p:txBody>
      </p:sp>
      <p:sp>
        <p:nvSpPr>
          <p:cNvPr id="3" name="Текст слайда 1"/>
          <p:cNvSpPr txBox="1"/>
          <p:nvPr/>
        </p:nvSpPr>
        <p:spPr>
          <a:xfrm>
            <a:off x="731520" y="2743200"/>
            <a:ext cx="64008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Aft>
                <a:spcPts val="900"/>
              </a:spcAft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Вовлечённость гражданина в политические процессы называют политическим участием. Выбор формы участия зависит от возраста, рода занятий, образования, религиозных и политических пристрастий гражданина, а также от конкретной политической ситуации.</a:t>
            </a:r>
            <a:endParaRPr lang="ru-RU" sz="1800" dirty="0"/>
          </a:p>
          <a:p>
            <a:pPr algn="l" indent="0" marL="0">
              <a:buNone/>
            </a:pPr>
            <a:r>
              <a:rPr lang="ru-RU" altLang="en-US" sz="18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Цель исследования</a:t>
            </a:r>
            <a:pPr algn="l" indent="0" marL="0">
              <a:buNone/>
            </a:pPr>
            <a:r>
              <a:rPr lang="ru-RU" altLang="en-US" sz="18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узнать, какие формы участия чаще всего используют наши родные и знакомые и почему.</a:t>
            </a:r>
            <a:endParaRPr lang="ru-RU" sz="1800" dirty="0"/>
          </a:p>
        </p:txBody>
      </p:sp>
      <p:sp>
        <p:nvSpPr>
          <p:cNvPr id="4" name="Поле: автор"/>
          <p:cNvSpPr/>
          <p:nvPr/>
        </p:nvSpPr>
        <p:spPr>
          <a:xfrm>
            <a:off x="731520" y="5029200"/>
            <a:ext cx="6400800" cy="502920"/>
          </a:xfrm>
          <a:prstGeom prst="roundRect">
            <a:avLst>
              <a:gd name="adj" fmla="val 1454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Подготовил(а): …</a:t>
            </a:r>
            <a:endParaRPr lang="ru-RU" sz="1500" dirty="0"/>
          </a:p>
        </p:txBody>
      </p:sp>
      <p:sp>
        <p:nvSpPr>
          <p:cNvPr id="5" name="Поле: класс, школа"/>
          <p:cNvSpPr/>
          <p:nvPr/>
        </p:nvSpPr>
        <p:spPr>
          <a:xfrm>
            <a:off x="731520" y="5669280"/>
            <a:ext cx="6400800" cy="502920"/>
          </a:xfrm>
          <a:prstGeom prst="roundRect">
            <a:avLst>
              <a:gd name="adj" fmla="val 14545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5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Класс, школа: …</a:t>
            </a:r>
            <a:endParaRPr lang="ru-RU" sz="1500" dirty="0"/>
          </a:p>
        </p:txBody>
      </p:sp>
      <p:sp>
        <p:nvSpPr>
          <p:cNvPr id="6" name="Титульная иллюстрация: ореол"/>
          <p:cNvSpPr/>
          <p:nvPr/>
        </p:nvSpPr>
        <p:spPr>
          <a:xfrm>
            <a:off x="7593178" y="1449781"/>
            <a:ext cx="3958438" cy="3958438"/>
          </a:xfrm>
          <a:prstGeom prst="ellipse">
            <a:avLst/>
          </a:prstGeom>
          <a:noFill/>
          <a:ln w="9525">
            <a:solidFill>
              <a:schemeClr val="accent5">
                <a:alpha val="55000"/>
              </a:schemeClr>
            </a:solidFill>
            <a:prstDash val="solid"/>
          </a:ln>
        </p:spPr>
      </p:sp>
      <p:sp>
        <p:nvSpPr>
          <p:cNvPr id="7" name="Титульная иллюстрация: кольцо"/>
          <p:cNvSpPr/>
          <p:nvPr/>
        </p:nvSpPr>
        <p:spPr>
          <a:xfrm>
            <a:off x="7789316" y="1645920"/>
            <a:ext cx="3566160" cy="3566160"/>
          </a:xfrm>
          <a:prstGeom prst="ellipse">
            <a:avLst/>
          </a:prstGeom>
          <a:solidFill>
            <a:schemeClr val="tx2"/>
          </a:solidFill>
          <a:ln w="25400">
            <a:solidFill>
              <a:schemeClr val="accent5"/>
            </a:solidFill>
            <a:prstDash val="solid"/>
          </a:ln>
        </p:spPr>
      </p:sp>
      <p:sp>
        <p:nvSpPr>
          <p:cNvPr id="8" name="Титульная иллюстрация: диск"/>
          <p:cNvSpPr/>
          <p:nvPr/>
        </p:nvSpPr>
        <p:spPr>
          <a:xfrm>
            <a:off x="7931963" y="1788566"/>
            <a:ext cx="3280867" cy="3280867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9" name="Титульная иллюстрация: иконка" descr="Формы политического участия: что выбирают наши близкие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752180" y="2608783"/>
            <a:ext cx="1640434" cy="16404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Как проводилось исследование</a:t>
            </a:r>
            <a:endParaRPr lang="ru-RU" sz="3400" dirty="0"/>
          </a:p>
        </p:txBody>
      </p:sp>
      <p:sp>
        <p:nvSpPr>
          <p:cNvPr id="3" name="Карточка"/>
          <p:cNvSpPr/>
          <p:nvPr/>
        </p:nvSpPr>
        <p:spPr>
          <a:xfrm>
            <a:off x="548640" y="1463040"/>
            <a:ext cx="4297680" cy="4846320"/>
          </a:xfrm>
          <a:prstGeom prst="roundRect">
            <a:avLst>
              <a:gd name="adj" fmla="val 2553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Иконка: опрос: кольцо"/>
          <p:cNvSpPr/>
          <p:nvPr/>
        </p:nvSpPr>
        <p:spPr>
          <a:xfrm>
            <a:off x="960120" y="2491740"/>
            <a:ext cx="1371600" cy="13716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accent2"/>
            </a:solidFill>
            <a:prstDash val="solid"/>
          </a:ln>
        </p:spPr>
      </p:sp>
      <p:sp>
        <p:nvSpPr>
          <p:cNvPr id="5" name="Иконка: опрос: диск"/>
          <p:cNvSpPr/>
          <p:nvPr/>
        </p:nvSpPr>
        <p:spPr>
          <a:xfrm>
            <a:off x="1014984" y="2546604"/>
            <a:ext cx="1261872" cy="1261872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Иконка: опрос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30452" y="2862072"/>
            <a:ext cx="630936" cy="630936"/>
          </a:xfrm>
          <a:prstGeom prst="rect">
            <a:avLst/>
          </a:prstGeom>
        </p:spPr>
      </p:pic>
      <p:sp>
        <p:nvSpPr>
          <p:cNvPr id="7" name="Метод"/>
          <p:cNvSpPr txBox="1"/>
          <p:nvPr/>
        </p:nvSpPr>
        <p:spPr>
          <a:xfrm>
            <a:off x="960120" y="4183380"/>
            <a:ext cx="347472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2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Метод</a:t>
            </a:r>
            <a:pPr algn="l" indent="0" marL="0">
              <a:buNone/>
            </a:pPr>
            <a:r>
              <a:rPr lang="ru-RU" altLang="en-US" sz="22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 анонимный опрос совершеннолетних граждан.</a:t>
            </a:r>
            <a:endParaRPr lang="ru-RU" sz="2200" dirty="0"/>
          </a:p>
        </p:txBody>
      </p:sp>
      <p:sp>
        <p:nvSpPr>
          <p:cNvPr id="8" name="Подпись поля"/>
          <p:cNvSpPr txBox="1"/>
          <p:nvPr/>
        </p:nvSpPr>
        <p:spPr>
          <a:xfrm>
            <a:off x="5212080" y="1463040"/>
            <a:ext cx="64309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Опрошено:</a:t>
            </a:r>
            <a:endParaRPr lang="ru-RU" sz="1800" dirty="0"/>
          </a:p>
        </p:txBody>
      </p:sp>
      <p:sp>
        <p:nvSpPr>
          <p:cNvPr id="9" name="Поле для заполнения"/>
          <p:cNvSpPr/>
          <p:nvPr/>
        </p:nvSpPr>
        <p:spPr>
          <a:xfrm>
            <a:off x="5212080" y="1892808"/>
            <a:ext cx="6430975" cy="1143000"/>
          </a:xfrm>
          <a:prstGeom prst="roundRect">
            <a:avLst>
              <a:gd name="adj" fmla="val 640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30784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человек опрошено</a:t>
            </a:r>
            <a:endParaRPr lang="ru-RU" sz="1600" dirty="0"/>
          </a:p>
        </p:txBody>
      </p:sp>
      <p:sp>
        <p:nvSpPr>
          <p:cNvPr id="10" name="Поле для заполнения: иконка: кольцо"/>
          <p:cNvSpPr/>
          <p:nvPr/>
        </p:nvSpPr>
        <p:spPr>
          <a:xfrm>
            <a:off x="5340096" y="202082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1" name="Поле для заполнения: иконка: диск"/>
          <p:cNvSpPr/>
          <p:nvPr/>
        </p:nvSpPr>
        <p:spPr>
          <a:xfrm>
            <a:off x="5385816" y="206654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2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3832" y="2194560"/>
            <a:ext cx="256032" cy="256032"/>
          </a:xfrm>
          <a:prstGeom prst="rect">
            <a:avLst/>
          </a:prstGeom>
        </p:spPr>
      </p:pic>
      <p:sp>
        <p:nvSpPr>
          <p:cNvPr id="13" name="Подпись поля"/>
          <p:cNvSpPr txBox="1"/>
          <p:nvPr/>
        </p:nvSpPr>
        <p:spPr>
          <a:xfrm>
            <a:off x="5212080" y="3355848"/>
            <a:ext cx="64309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Участники:</a:t>
            </a:r>
            <a:endParaRPr lang="ru-RU" sz="1800" dirty="0"/>
          </a:p>
        </p:txBody>
      </p:sp>
      <p:sp>
        <p:nvSpPr>
          <p:cNvPr id="14" name="Поле для заполнения"/>
          <p:cNvSpPr/>
          <p:nvPr/>
        </p:nvSpPr>
        <p:spPr>
          <a:xfrm>
            <a:off x="5212080" y="3785616"/>
            <a:ext cx="6430975" cy="2523744"/>
          </a:xfrm>
          <a:prstGeom prst="roundRect">
            <a:avLst>
              <a:gd name="adj" fmla="val 2899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8592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кто они — члены семьи, соседи, знакомые; их возраст и род занятий, без имён</a:t>
            </a:r>
            <a:endParaRPr lang="ru-RU" sz="1600" dirty="0"/>
          </a:p>
        </p:txBody>
      </p:sp>
      <p:sp>
        <p:nvSpPr>
          <p:cNvPr id="15" name="Поле для заполнения: иконка: кольцо"/>
          <p:cNvSpPr/>
          <p:nvPr/>
        </p:nvSpPr>
        <p:spPr>
          <a:xfrm>
            <a:off x="5340096" y="3913632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6" name="Поле для заполнения: иконка: диск"/>
          <p:cNvSpPr/>
          <p:nvPr/>
        </p:nvSpPr>
        <p:spPr>
          <a:xfrm>
            <a:off x="5385816" y="3959352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7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3832" y="4087368"/>
            <a:ext cx="256032" cy="25603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2</a:t>
            </a:fld>
            <a:endParaRPr lang="ru-RU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Шесть основных форм политического участия</a:t>
            </a:r>
            <a:endParaRPr lang="ru-RU" sz="3400" dirty="0"/>
          </a:p>
        </p:txBody>
      </p:sp>
      <p:sp>
        <p:nvSpPr>
          <p:cNvPr id="3" name="Форма 1: карточка"/>
          <p:cNvSpPr/>
          <p:nvPr/>
        </p:nvSpPr>
        <p:spPr>
          <a:xfrm>
            <a:off x="548640" y="146304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Форма 1: иконка: кольцо"/>
          <p:cNvSpPr/>
          <p:nvPr/>
        </p:nvSpPr>
        <p:spPr>
          <a:xfrm>
            <a:off x="1864309" y="180746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Форма 1: иконка: диск"/>
          <p:cNvSpPr/>
          <p:nvPr/>
        </p:nvSpPr>
        <p:spPr>
          <a:xfrm>
            <a:off x="1910029" y="185318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Форма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2909" y="2036064"/>
            <a:ext cx="365760" cy="365760"/>
          </a:xfrm>
          <a:prstGeom prst="rect">
            <a:avLst/>
          </a:prstGeom>
        </p:spPr>
      </p:pic>
      <p:sp>
        <p:nvSpPr>
          <p:cNvPr id="7" name="Форма 1"/>
          <p:cNvSpPr txBox="1"/>
          <p:nvPr/>
        </p:nvSpPr>
        <p:spPr>
          <a:xfrm>
            <a:off x="685800" y="2795016"/>
            <a:ext cx="317997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Выборы, референдум.</a:t>
            </a:r>
            <a:endParaRPr lang="ru-RU" sz="2000" dirty="0"/>
          </a:p>
        </p:txBody>
      </p:sp>
      <p:sp>
        <p:nvSpPr>
          <p:cNvPr id="8" name="Форма 2: карточка"/>
          <p:cNvSpPr/>
          <p:nvPr/>
        </p:nvSpPr>
        <p:spPr>
          <a:xfrm>
            <a:off x="4368698" y="146304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Форма 2: иконка: кольцо"/>
          <p:cNvSpPr/>
          <p:nvPr/>
        </p:nvSpPr>
        <p:spPr>
          <a:xfrm>
            <a:off x="5684368" y="180746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Форма 2: иконка: диск"/>
          <p:cNvSpPr/>
          <p:nvPr/>
        </p:nvSpPr>
        <p:spPr>
          <a:xfrm>
            <a:off x="5730088" y="185318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Форма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2968" y="2036064"/>
            <a:ext cx="365760" cy="365760"/>
          </a:xfrm>
          <a:prstGeom prst="rect">
            <a:avLst/>
          </a:prstGeom>
        </p:spPr>
      </p:pic>
      <p:sp>
        <p:nvSpPr>
          <p:cNvPr id="12" name="Форма 2"/>
          <p:cNvSpPr txBox="1"/>
          <p:nvPr/>
        </p:nvSpPr>
        <p:spPr>
          <a:xfrm>
            <a:off x="4505858" y="2795016"/>
            <a:ext cx="317997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Обращение в органы государственной власти.</a:t>
            </a:r>
            <a:endParaRPr lang="ru-RU" sz="2000" dirty="0"/>
          </a:p>
        </p:txBody>
      </p:sp>
      <p:sp>
        <p:nvSpPr>
          <p:cNvPr id="13" name="Форма 3: карточка"/>
          <p:cNvSpPr/>
          <p:nvPr/>
        </p:nvSpPr>
        <p:spPr>
          <a:xfrm>
            <a:off x="8188757" y="146304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Форма 3: иконка: кольцо"/>
          <p:cNvSpPr/>
          <p:nvPr/>
        </p:nvSpPr>
        <p:spPr>
          <a:xfrm>
            <a:off x="9504426" y="180746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Форма 3: иконка: диск"/>
          <p:cNvSpPr/>
          <p:nvPr/>
        </p:nvSpPr>
        <p:spPr>
          <a:xfrm>
            <a:off x="9550146" y="185318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Форма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3026" y="2036064"/>
            <a:ext cx="365760" cy="365760"/>
          </a:xfrm>
          <a:prstGeom prst="rect">
            <a:avLst/>
          </a:prstGeom>
        </p:spPr>
      </p:pic>
      <p:sp>
        <p:nvSpPr>
          <p:cNvPr id="17" name="Форма 3"/>
          <p:cNvSpPr txBox="1"/>
          <p:nvPr/>
        </p:nvSpPr>
        <p:spPr>
          <a:xfrm>
            <a:off x="8325917" y="2795016"/>
            <a:ext cx="3179978" cy="8625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Изучение политической информации.</a:t>
            </a:r>
            <a:endParaRPr lang="ru-RU" sz="2000" dirty="0"/>
          </a:p>
        </p:txBody>
      </p:sp>
      <p:sp>
        <p:nvSpPr>
          <p:cNvPr id="18" name="Форма 4: карточка"/>
          <p:cNvSpPr/>
          <p:nvPr/>
        </p:nvSpPr>
        <p:spPr>
          <a:xfrm>
            <a:off x="548640" y="402336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9" name="Форма 4: иконка: кольцо"/>
          <p:cNvSpPr/>
          <p:nvPr/>
        </p:nvSpPr>
        <p:spPr>
          <a:xfrm>
            <a:off x="1864309" y="421538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0" name="Форма 4: иконка: диск"/>
          <p:cNvSpPr/>
          <p:nvPr/>
        </p:nvSpPr>
        <p:spPr>
          <a:xfrm>
            <a:off x="1910029" y="426110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1" name="Форма 4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92909" y="4443984"/>
            <a:ext cx="365760" cy="365760"/>
          </a:xfrm>
          <a:prstGeom prst="rect">
            <a:avLst/>
          </a:prstGeom>
        </p:spPr>
      </p:pic>
      <p:sp>
        <p:nvSpPr>
          <p:cNvPr id="22" name="Форма 4"/>
          <p:cNvSpPr txBox="1"/>
          <p:nvPr/>
        </p:nvSpPr>
        <p:spPr>
          <a:xfrm>
            <a:off x="685800" y="5202936"/>
            <a:ext cx="3179978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Митинги, демонстрации, шествия, пикетирования, предусмотренные законом.</a:t>
            </a:r>
            <a:endParaRPr lang="ru-RU" sz="2000" dirty="0"/>
          </a:p>
        </p:txBody>
      </p:sp>
      <p:sp>
        <p:nvSpPr>
          <p:cNvPr id="23" name="Форма 5: карточка"/>
          <p:cNvSpPr/>
          <p:nvPr/>
        </p:nvSpPr>
        <p:spPr>
          <a:xfrm>
            <a:off x="4368698" y="402336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4" name="Форма 5: иконка: кольцо"/>
          <p:cNvSpPr/>
          <p:nvPr/>
        </p:nvSpPr>
        <p:spPr>
          <a:xfrm>
            <a:off x="5684368" y="421538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Форма 5: иконка: диск"/>
          <p:cNvSpPr/>
          <p:nvPr/>
        </p:nvSpPr>
        <p:spPr>
          <a:xfrm>
            <a:off x="5730088" y="426110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Форма 5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12968" y="4443984"/>
            <a:ext cx="365760" cy="365760"/>
          </a:xfrm>
          <a:prstGeom prst="rect">
            <a:avLst/>
          </a:prstGeom>
        </p:spPr>
      </p:pic>
      <p:sp>
        <p:nvSpPr>
          <p:cNvPr id="27" name="Форма 5"/>
          <p:cNvSpPr txBox="1"/>
          <p:nvPr/>
        </p:nvSpPr>
        <p:spPr>
          <a:xfrm>
            <a:off x="4505858" y="5202936"/>
            <a:ext cx="3179978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Профессиональная политическая деятельность.</a:t>
            </a:r>
            <a:endParaRPr lang="ru-RU" sz="2000" dirty="0"/>
          </a:p>
        </p:txBody>
      </p:sp>
      <p:sp>
        <p:nvSpPr>
          <p:cNvPr id="28" name="Форма 6: карточка"/>
          <p:cNvSpPr/>
          <p:nvPr/>
        </p:nvSpPr>
        <p:spPr>
          <a:xfrm>
            <a:off x="8188757" y="4023360"/>
            <a:ext cx="3454298" cy="2286000"/>
          </a:xfrm>
          <a:prstGeom prst="roundRect">
            <a:avLst>
              <a:gd name="adj" fmla="val 4800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29" name="Форма 6: иконка: кольцо"/>
          <p:cNvSpPr/>
          <p:nvPr/>
        </p:nvSpPr>
        <p:spPr>
          <a:xfrm>
            <a:off x="9504426" y="4215384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30" name="Форма 6: иконка: диск"/>
          <p:cNvSpPr/>
          <p:nvPr/>
        </p:nvSpPr>
        <p:spPr>
          <a:xfrm>
            <a:off x="9550146" y="4261104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31" name="Форма 6: иконка: 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3026" y="4443984"/>
            <a:ext cx="365760" cy="365760"/>
          </a:xfrm>
          <a:prstGeom prst="rect">
            <a:avLst/>
          </a:prstGeom>
        </p:spPr>
      </p:pic>
      <p:sp>
        <p:nvSpPr>
          <p:cNvPr id="32" name="Форма 6"/>
          <p:cNvSpPr txBox="1"/>
          <p:nvPr/>
        </p:nvSpPr>
        <p:spPr>
          <a:xfrm>
            <a:off x="8325917" y="5202936"/>
            <a:ext cx="3179978" cy="10149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2000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Членство в политической партии.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3</a:t>
            </a:fld>
            <a:endParaRPr lang="ru-RU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Выборы и референдум</a:t>
            </a:r>
            <a:endParaRPr lang="ru-RU" sz="3400" dirty="0"/>
          </a:p>
        </p:txBody>
      </p:sp>
      <p:sp>
        <p:nvSpPr>
          <p:cNvPr id="3" name="Текст 1: иконка: кольцо"/>
          <p:cNvSpPr/>
          <p:nvPr/>
        </p:nvSpPr>
        <p:spPr>
          <a:xfrm>
            <a:off x="548640" y="186690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Текст 1: иконка: диск"/>
          <p:cNvSpPr/>
          <p:nvPr/>
        </p:nvSpPr>
        <p:spPr>
          <a:xfrm>
            <a:off x="594360" y="191262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Текст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2095500"/>
            <a:ext cx="365760" cy="365760"/>
          </a:xfrm>
          <a:prstGeom prst="rect">
            <a:avLst/>
          </a:prstGeom>
        </p:spPr>
      </p:pic>
      <p:sp>
        <p:nvSpPr>
          <p:cNvPr id="6" name="Текст 1"/>
          <p:cNvSpPr txBox="1"/>
          <p:nvPr/>
        </p:nvSpPr>
        <p:spPr>
          <a:xfrm>
            <a:off x="1691640" y="1798320"/>
            <a:ext cx="537941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Голосование на выборах и референдумах — основная форма политического участия большинства совершеннолетних граждан.</a:t>
            </a:r>
            <a:endParaRPr lang="ru-RU" sz="2000" dirty="0"/>
          </a:p>
        </p:txBody>
      </p:sp>
      <p:sp>
        <p:nvSpPr>
          <p:cNvPr id="7" name="Текст 2: иконка: кольцо"/>
          <p:cNvSpPr/>
          <p:nvPr/>
        </p:nvSpPr>
        <p:spPr>
          <a:xfrm>
            <a:off x="548640" y="316992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Текст 2: иконка: диск"/>
          <p:cNvSpPr/>
          <p:nvPr/>
        </p:nvSpPr>
        <p:spPr>
          <a:xfrm>
            <a:off x="594360" y="321564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Текст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40" y="3398520"/>
            <a:ext cx="365760" cy="365760"/>
          </a:xfrm>
          <a:prstGeom prst="rect">
            <a:avLst/>
          </a:prstGeom>
        </p:spPr>
      </p:pic>
      <p:sp>
        <p:nvSpPr>
          <p:cNvPr id="10" name="Текст 2"/>
          <p:cNvSpPr txBox="1"/>
          <p:nvPr/>
        </p:nvSpPr>
        <p:spPr>
          <a:xfrm>
            <a:off x="1691640" y="3253740"/>
            <a:ext cx="5379415" cy="655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 России участие в голосовании свободное и добровольное.</a:t>
            </a:r>
            <a:endParaRPr lang="ru-RU" sz="2000" dirty="0"/>
          </a:p>
        </p:txBody>
      </p:sp>
      <p:sp>
        <p:nvSpPr>
          <p:cNvPr id="11" name="Текст 3: иконка: кольцо"/>
          <p:cNvSpPr/>
          <p:nvPr/>
        </p:nvSpPr>
        <p:spPr>
          <a:xfrm>
            <a:off x="548640" y="4777740"/>
            <a:ext cx="822960" cy="82296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Текст 3: иконка: диск"/>
          <p:cNvSpPr/>
          <p:nvPr/>
        </p:nvSpPr>
        <p:spPr>
          <a:xfrm>
            <a:off x="594360" y="4823460"/>
            <a:ext cx="731520" cy="73152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Текст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7240" y="5006340"/>
            <a:ext cx="365760" cy="365760"/>
          </a:xfrm>
          <a:prstGeom prst="rect">
            <a:avLst/>
          </a:prstGeom>
        </p:spPr>
      </p:pic>
      <p:sp>
        <p:nvSpPr>
          <p:cNvPr id="14" name="Текст 3"/>
          <p:cNvSpPr txBox="1"/>
          <p:nvPr/>
        </p:nvSpPr>
        <p:spPr>
          <a:xfrm>
            <a:off x="1691640" y="4404360"/>
            <a:ext cx="5379415" cy="1569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Многодневное голосование, голосование на дому, дистанционное электронное голосование и механизм «Мобильный избиратель» создают для избирателей удобство волеизъявления.</a:t>
            </a:r>
            <a:endParaRPr lang="ru-RU" sz="2000" dirty="0"/>
          </a:p>
        </p:txBody>
      </p:sp>
      <p:sp>
        <p:nvSpPr>
          <p:cNvPr id="15" name="Подпись поля"/>
          <p:cNvSpPr txBox="1"/>
          <p:nvPr/>
        </p:nvSpPr>
        <p:spPr>
          <a:xfrm>
            <a:off x="7436815" y="146304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 опрос:</a:t>
            </a:r>
            <a:endParaRPr lang="ru-RU" sz="1800" dirty="0"/>
          </a:p>
        </p:txBody>
      </p:sp>
      <p:sp>
        <p:nvSpPr>
          <p:cNvPr id="16" name="Поле для заполнения"/>
          <p:cNvSpPr/>
          <p:nvPr/>
        </p:nvSpPr>
        <p:spPr>
          <a:xfrm>
            <a:off x="7436815" y="1892808"/>
            <a:ext cx="4206240" cy="4416552"/>
          </a:xfrm>
          <a:prstGeom prst="roundRect">
            <a:avLst>
              <a:gd name="adj" fmla="val 1739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опрошенных голосуют на выборах и какими способами голосования они пользуются</a:t>
            </a:r>
            <a:endParaRPr lang="ru-RU" sz="1600" dirty="0"/>
          </a:p>
        </p:txBody>
      </p:sp>
      <p:sp>
        <p:nvSpPr>
          <p:cNvPr id="17" name="Поле для заполнения: иконка: кольцо"/>
          <p:cNvSpPr/>
          <p:nvPr/>
        </p:nvSpPr>
        <p:spPr>
          <a:xfrm>
            <a:off x="7564831" y="202082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Поле для заполнения: иконка: диск"/>
          <p:cNvSpPr/>
          <p:nvPr/>
        </p:nvSpPr>
        <p:spPr>
          <a:xfrm>
            <a:off x="7610551" y="206654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38567" y="2194560"/>
            <a:ext cx="256032" cy="25603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4</a:t>
            </a:fld>
            <a:endParaRPr lang="ru-RU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Информация и обращения к власти</a:t>
            </a:r>
            <a:endParaRPr lang="ru-RU" sz="3400" dirty="0"/>
          </a:p>
        </p:txBody>
      </p:sp>
      <p:sp>
        <p:nvSpPr>
          <p:cNvPr id="3" name="Текст 1: иконка: кольцо"/>
          <p:cNvSpPr/>
          <p:nvPr/>
        </p:nvSpPr>
        <p:spPr>
          <a:xfrm>
            <a:off x="548640" y="1463040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Текст 1: иконка: диск"/>
          <p:cNvSpPr/>
          <p:nvPr/>
        </p:nvSpPr>
        <p:spPr>
          <a:xfrm>
            <a:off x="594360" y="1508760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Текст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6092" y="1650492"/>
            <a:ext cx="283464" cy="283464"/>
          </a:xfrm>
          <a:prstGeom prst="rect">
            <a:avLst/>
          </a:prstGeom>
        </p:spPr>
      </p:pic>
      <p:sp>
        <p:nvSpPr>
          <p:cNvPr id="6" name="Текст 1"/>
          <p:cNvSpPr txBox="1"/>
          <p:nvPr/>
        </p:nvSpPr>
        <p:spPr>
          <a:xfrm>
            <a:off x="1527048" y="1616964"/>
            <a:ext cx="10116007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СМИ вовлекают людей в политику и побуждают их к политическим действиям.</a:t>
            </a:r>
            <a:endParaRPr lang="ru-RU" sz="2000" dirty="0"/>
          </a:p>
        </p:txBody>
      </p:sp>
      <p:sp>
        <p:nvSpPr>
          <p:cNvPr id="7" name="Текст 2: иконка: кольцо"/>
          <p:cNvSpPr/>
          <p:nvPr/>
        </p:nvSpPr>
        <p:spPr>
          <a:xfrm>
            <a:off x="548640" y="2304288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8" name="Текст 2: иконка: диск"/>
          <p:cNvSpPr/>
          <p:nvPr/>
        </p:nvSpPr>
        <p:spPr>
          <a:xfrm>
            <a:off x="594360" y="2350008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9" name="Текст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92" y="2491740"/>
            <a:ext cx="283464" cy="283464"/>
          </a:xfrm>
          <a:prstGeom prst="rect">
            <a:avLst/>
          </a:prstGeom>
        </p:spPr>
      </p:pic>
      <p:sp>
        <p:nvSpPr>
          <p:cNvPr id="10" name="Текст 2"/>
          <p:cNvSpPr txBox="1"/>
          <p:nvPr/>
        </p:nvSpPr>
        <p:spPr>
          <a:xfrm>
            <a:off x="1527048" y="2458212"/>
            <a:ext cx="10116007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 выборами избиратели изучают программы и выступления кандидатов.</a:t>
            </a:r>
            <a:endParaRPr lang="ru-RU" sz="2000" dirty="0"/>
          </a:p>
        </p:txBody>
      </p:sp>
      <p:sp>
        <p:nvSpPr>
          <p:cNvPr id="11" name="Текст 3: иконка: кольцо"/>
          <p:cNvSpPr/>
          <p:nvPr/>
        </p:nvSpPr>
        <p:spPr>
          <a:xfrm>
            <a:off x="548640" y="3145536"/>
            <a:ext cx="658368" cy="658368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2" name="Текст 3: иконка: диск"/>
          <p:cNvSpPr/>
          <p:nvPr/>
        </p:nvSpPr>
        <p:spPr>
          <a:xfrm>
            <a:off x="594360" y="3191256"/>
            <a:ext cx="566928" cy="566928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3" name="Текст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" y="3332988"/>
            <a:ext cx="283464" cy="283464"/>
          </a:xfrm>
          <a:prstGeom prst="rect">
            <a:avLst/>
          </a:prstGeom>
        </p:spPr>
      </p:pic>
      <p:sp>
        <p:nvSpPr>
          <p:cNvPr id="14" name="Текст 3"/>
          <p:cNvSpPr txBox="1"/>
          <p:nvPr/>
        </p:nvSpPr>
        <p:spPr>
          <a:xfrm>
            <a:off x="1527048" y="3299460"/>
            <a:ext cx="10116007" cy="350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Граждане вправе обращаться в органы власти различного уровня.</a:t>
            </a:r>
            <a:endParaRPr lang="ru-RU" sz="2000" dirty="0"/>
          </a:p>
        </p:txBody>
      </p:sp>
      <p:sp>
        <p:nvSpPr>
          <p:cNvPr id="15" name="Подпись поля"/>
          <p:cNvSpPr txBox="1"/>
          <p:nvPr/>
        </p:nvSpPr>
        <p:spPr>
          <a:xfrm>
            <a:off x="548640" y="4123944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 опрос:</a:t>
            </a:r>
            <a:endParaRPr lang="ru-RU" sz="1800" dirty="0"/>
          </a:p>
        </p:txBody>
      </p:sp>
      <p:sp>
        <p:nvSpPr>
          <p:cNvPr id="16" name="Поле для заполнения"/>
          <p:cNvSpPr/>
          <p:nvPr/>
        </p:nvSpPr>
        <p:spPr>
          <a:xfrm>
            <a:off x="548640" y="4553712"/>
            <a:ext cx="5364328" cy="1755648"/>
          </a:xfrm>
          <a:prstGeom prst="roundRect">
            <a:avLst>
              <a:gd name="adj" fmla="val 41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опрошенных следят за политической информацией и из каких источников</a:t>
            </a:r>
            <a:endParaRPr lang="ru-RU" sz="1600" dirty="0"/>
          </a:p>
        </p:txBody>
      </p:sp>
      <p:sp>
        <p:nvSpPr>
          <p:cNvPr id="17" name="Поле для заполнения: иконка: кольцо"/>
          <p:cNvSpPr/>
          <p:nvPr/>
        </p:nvSpPr>
        <p:spPr>
          <a:xfrm>
            <a:off x="676656" y="4681728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8" name="Поле для заполнения: иконка: диск"/>
          <p:cNvSpPr/>
          <p:nvPr/>
        </p:nvSpPr>
        <p:spPr>
          <a:xfrm>
            <a:off x="722376" y="4727448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9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4855464"/>
            <a:ext cx="256032" cy="256032"/>
          </a:xfrm>
          <a:prstGeom prst="rect">
            <a:avLst/>
          </a:prstGeom>
        </p:spPr>
      </p:pic>
      <p:sp>
        <p:nvSpPr>
          <p:cNvPr id="20" name="Поле для заполнения"/>
          <p:cNvSpPr/>
          <p:nvPr/>
        </p:nvSpPr>
        <p:spPr>
          <a:xfrm>
            <a:off x="6278728" y="4553712"/>
            <a:ext cx="5364328" cy="1755648"/>
          </a:xfrm>
          <a:prstGeom prst="roundRect">
            <a:avLst>
              <a:gd name="adj" fmla="val 41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8592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обращались в органы власти</a:t>
            </a:r>
            <a:endParaRPr lang="ru-RU" sz="1600" dirty="0"/>
          </a:p>
        </p:txBody>
      </p:sp>
      <p:sp>
        <p:nvSpPr>
          <p:cNvPr id="21" name="Поле для заполнения: иконка: кольцо"/>
          <p:cNvSpPr/>
          <p:nvPr/>
        </p:nvSpPr>
        <p:spPr>
          <a:xfrm>
            <a:off x="6406744" y="4681728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2" name="Поле для заполнения: иконка: диск"/>
          <p:cNvSpPr/>
          <p:nvPr/>
        </p:nvSpPr>
        <p:spPr>
          <a:xfrm>
            <a:off x="6452464" y="4727448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3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80480" y="4855464"/>
            <a:ext cx="256032" cy="25603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5</a:t>
            </a:fld>
            <a:endParaRPr lang="ru-RU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Партии, движения, митинги</a:t>
            </a:r>
            <a:endParaRPr lang="ru-RU" sz="3400" dirty="0"/>
          </a:p>
        </p:txBody>
      </p:sp>
      <p:sp>
        <p:nvSpPr>
          <p:cNvPr id="3" name="Карточка 1"/>
          <p:cNvSpPr/>
          <p:nvPr/>
        </p:nvSpPr>
        <p:spPr>
          <a:xfrm>
            <a:off x="548640" y="1828800"/>
            <a:ext cx="3454298" cy="1874520"/>
          </a:xfrm>
          <a:prstGeom prst="roundRect">
            <a:avLst>
              <a:gd name="adj" fmla="val 58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4" name="Иконка 1: кольцо"/>
          <p:cNvSpPr/>
          <p:nvPr/>
        </p:nvSpPr>
        <p:spPr>
          <a:xfrm>
            <a:off x="1910029" y="146304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5" name="Иконка 1: диск"/>
          <p:cNvSpPr/>
          <p:nvPr/>
        </p:nvSpPr>
        <p:spPr>
          <a:xfrm>
            <a:off x="1955749" y="150876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6" name="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15769" y="1668780"/>
            <a:ext cx="320040" cy="320040"/>
          </a:xfrm>
          <a:prstGeom prst="rect">
            <a:avLst/>
          </a:prstGeom>
        </p:spPr>
      </p:pic>
      <p:sp>
        <p:nvSpPr>
          <p:cNvPr id="7" name="Текст 1"/>
          <p:cNvSpPr txBox="1"/>
          <p:nvPr/>
        </p:nvSpPr>
        <p:spPr>
          <a:xfrm>
            <a:off x="822960" y="2331720"/>
            <a:ext cx="29056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Партии ведут постоянную агитационную работу и привлекают новых участников.</a:t>
            </a:r>
            <a:endParaRPr lang="ru-RU" sz="1800" dirty="0"/>
          </a:p>
        </p:txBody>
      </p:sp>
      <p:sp>
        <p:nvSpPr>
          <p:cNvPr id="8" name="Карточка 2"/>
          <p:cNvSpPr/>
          <p:nvPr/>
        </p:nvSpPr>
        <p:spPr>
          <a:xfrm>
            <a:off x="4368698" y="1828800"/>
            <a:ext cx="3454298" cy="1874520"/>
          </a:xfrm>
          <a:prstGeom prst="roundRect">
            <a:avLst>
              <a:gd name="adj" fmla="val 58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9" name="Иконка 2: кольцо"/>
          <p:cNvSpPr/>
          <p:nvPr/>
        </p:nvSpPr>
        <p:spPr>
          <a:xfrm>
            <a:off x="5730088" y="146304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Иконка 2: диск"/>
          <p:cNvSpPr/>
          <p:nvPr/>
        </p:nvSpPr>
        <p:spPr>
          <a:xfrm>
            <a:off x="5775808" y="150876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5828" y="1668780"/>
            <a:ext cx="320040" cy="320040"/>
          </a:xfrm>
          <a:prstGeom prst="rect">
            <a:avLst/>
          </a:prstGeom>
        </p:spPr>
      </p:pic>
      <p:sp>
        <p:nvSpPr>
          <p:cNvPr id="12" name="Текст 2"/>
          <p:cNvSpPr txBox="1"/>
          <p:nvPr/>
        </p:nvSpPr>
        <p:spPr>
          <a:xfrm>
            <a:off x="4643018" y="2331720"/>
            <a:ext cx="29056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Граждане всё чаще объединяются не вокруг партии, а по поводу решения конкретной проблемы.</a:t>
            </a:r>
            <a:endParaRPr lang="ru-RU" sz="1800" dirty="0"/>
          </a:p>
        </p:txBody>
      </p:sp>
      <p:sp>
        <p:nvSpPr>
          <p:cNvPr id="13" name="Карточка 3"/>
          <p:cNvSpPr/>
          <p:nvPr/>
        </p:nvSpPr>
        <p:spPr>
          <a:xfrm>
            <a:off x="8188757" y="1828800"/>
            <a:ext cx="3454298" cy="1874520"/>
          </a:xfrm>
          <a:prstGeom prst="roundRect">
            <a:avLst>
              <a:gd name="adj" fmla="val 5854"/>
            </a:avLst>
          </a:prstGeom>
          <a:solidFill>
            <a:schemeClr val="bg1"/>
          </a:solidFill>
          <a:ln/>
          <a:effectLst>
            <a:outerShdw sx="100000" sy="100000" kx="0" ky="0" algn="bl" rotWithShape="0" blurRad="127000" dist="31750" dir="5400000">
              <a:srgbClr val="1B2D4F">
                <a:alpha val="13000"/>
              </a:srgbClr>
            </a:outerShdw>
          </a:effectLst>
        </p:spPr>
      </p:sp>
      <p:sp>
        <p:nvSpPr>
          <p:cNvPr id="14" name="Иконка 3: кольцо"/>
          <p:cNvSpPr/>
          <p:nvPr/>
        </p:nvSpPr>
        <p:spPr>
          <a:xfrm>
            <a:off x="9550146" y="1463040"/>
            <a:ext cx="731520" cy="73152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Иконка 3: диск"/>
          <p:cNvSpPr/>
          <p:nvPr/>
        </p:nvSpPr>
        <p:spPr>
          <a:xfrm>
            <a:off x="9595866" y="1508760"/>
            <a:ext cx="640080" cy="64008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Иконка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55886" y="1668780"/>
            <a:ext cx="320040" cy="320040"/>
          </a:xfrm>
          <a:prstGeom prst="rect">
            <a:avLst/>
          </a:prstGeom>
        </p:spPr>
      </p:pic>
      <p:sp>
        <p:nvSpPr>
          <p:cNvPr id="17" name="Текст 3"/>
          <p:cNvSpPr txBox="1"/>
          <p:nvPr/>
        </p:nvSpPr>
        <p:spPr>
          <a:xfrm>
            <a:off x="8463077" y="2331720"/>
            <a:ext cx="2905658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dirty="0">
                <a:solidFill>
                  <a:schemeClr val="tx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Митинги, демонстрации, шествия и пикетирования — форма участия, если они предусмотрены законом.</a:t>
            </a:r>
            <a:endParaRPr lang="ru-RU" sz="1800" dirty="0"/>
          </a:p>
        </p:txBody>
      </p:sp>
      <p:sp>
        <p:nvSpPr>
          <p:cNvPr id="18" name="Подпись поля"/>
          <p:cNvSpPr txBox="1"/>
          <p:nvPr/>
        </p:nvSpPr>
        <p:spPr>
          <a:xfrm>
            <a:off x="548640" y="3977640"/>
            <a:ext cx="1109441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Наш опрос:</a:t>
            </a:r>
            <a:endParaRPr lang="ru-RU" sz="1800" dirty="0"/>
          </a:p>
        </p:txBody>
      </p:sp>
      <p:sp>
        <p:nvSpPr>
          <p:cNvPr id="19" name="Поле для заполнения"/>
          <p:cNvSpPr/>
          <p:nvPr/>
        </p:nvSpPr>
        <p:spPr>
          <a:xfrm>
            <a:off x="548640" y="4407408"/>
            <a:ext cx="6400800" cy="1901952"/>
          </a:xfrm>
          <a:prstGeom prst="roundRect">
            <a:avLst>
              <a:gd name="adj" fmla="val 3846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14300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опрошенных состоят в партии или движении, участвовали в митингах, демонстрациях, шествиях, пикетированиях</a:t>
            </a:r>
            <a:endParaRPr lang="ru-RU" sz="1600" dirty="0"/>
          </a:p>
        </p:txBody>
      </p:sp>
      <p:sp>
        <p:nvSpPr>
          <p:cNvPr id="20" name="Поле для заполнения: иконка: кольцо"/>
          <p:cNvSpPr/>
          <p:nvPr/>
        </p:nvSpPr>
        <p:spPr>
          <a:xfrm>
            <a:off x="676656" y="453542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1" name="Поле для заполнения: иконка: диск"/>
          <p:cNvSpPr/>
          <p:nvPr/>
        </p:nvSpPr>
        <p:spPr>
          <a:xfrm>
            <a:off x="722376" y="458114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2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392" y="4709160"/>
            <a:ext cx="256032" cy="256032"/>
          </a:xfrm>
          <a:prstGeom prst="rect">
            <a:avLst/>
          </a:prstGeom>
        </p:spPr>
      </p:pic>
      <p:sp>
        <p:nvSpPr>
          <p:cNvPr id="23" name="Поле для заполнения"/>
          <p:cNvSpPr/>
          <p:nvPr/>
        </p:nvSpPr>
        <p:spPr>
          <a:xfrm>
            <a:off x="7315200" y="4407408"/>
            <a:ext cx="4327855" cy="1901952"/>
          </a:xfrm>
          <a:prstGeom prst="roundRect">
            <a:avLst>
              <a:gd name="adj" fmla="val 3846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18592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есть ли среди них те, для кого политика — профессия</a:t>
            </a:r>
            <a:endParaRPr lang="ru-RU" sz="1600" dirty="0"/>
          </a:p>
        </p:txBody>
      </p:sp>
      <p:sp>
        <p:nvSpPr>
          <p:cNvPr id="24" name="Поле для заполнения: иконка: кольцо"/>
          <p:cNvSpPr/>
          <p:nvPr/>
        </p:nvSpPr>
        <p:spPr>
          <a:xfrm>
            <a:off x="7443216" y="453542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25" name="Поле для заполнения: иконка: диск"/>
          <p:cNvSpPr/>
          <p:nvPr/>
        </p:nvSpPr>
        <p:spPr>
          <a:xfrm>
            <a:off x="7488936" y="458114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26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6952" y="4709160"/>
            <a:ext cx="256032" cy="25603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6</a:t>
            </a:fld>
            <a:endParaRPr lang="ru-RU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Итоги: какие формы участия выбирают чаще</a:t>
            </a:r>
            <a:endParaRPr lang="ru-RU" sz="3400" dirty="0"/>
          </a:p>
        </p:txBody>
      </p:sp>
      <p:sp>
        <p:nvSpPr>
          <p:cNvPr id="3" name="Подпись поля"/>
          <p:cNvSpPr txBox="1"/>
          <p:nvPr/>
        </p:nvSpPr>
        <p:spPr>
          <a:xfrm>
            <a:off x="548640" y="1463040"/>
            <a:ext cx="6583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 числу ответов:</a:t>
            </a:r>
            <a:endParaRPr lang="ru-RU" sz="1800" dirty="0"/>
          </a:p>
        </p:txBody>
      </p:sp>
      <p:sp>
        <p:nvSpPr>
          <p:cNvPr id="4" name="Поле для диаграммы"/>
          <p:cNvSpPr/>
          <p:nvPr/>
        </p:nvSpPr>
        <p:spPr>
          <a:xfrm>
            <a:off x="548640" y="1892808"/>
            <a:ext cx="6583680" cy="4416552"/>
          </a:xfrm>
          <a:prstGeom prst="roundRect">
            <a:avLst>
              <a:gd name="adj" fmla="val 1656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</p:sp>
      <p:pic>
        <p:nvPicPr>
          <p:cNvPr id="5" name="Поле для диаграммы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9000" y="3369564"/>
            <a:ext cx="822960" cy="822960"/>
          </a:xfrm>
          <a:prstGeom prst="rect">
            <a:avLst/>
          </a:prstGeom>
        </p:spPr>
      </p:pic>
      <p:sp>
        <p:nvSpPr>
          <p:cNvPr id="6" name="Поле для диаграммы: подпись"/>
          <p:cNvSpPr txBox="1"/>
          <p:nvPr/>
        </p:nvSpPr>
        <p:spPr>
          <a:xfrm>
            <a:off x="822960" y="4329684"/>
            <a:ext cx="603504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Вставьте диаграмму: формы участия от самой частой к самой редкой — по таблице ответов</a:t>
            </a:r>
            <a:endParaRPr lang="ru-RU" sz="1600" dirty="0"/>
          </a:p>
        </p:txBody>
      </p:sp>
      <p:sp>
        <p:nvSpPr>
          <p:cNvPr id="7" name="Подпись поля"/>
          <p:cNvSpPr txBox="1"/>
          <p:nvPr/>
        </p:nvSpPr>
        <p:spPr>
          <a:xfrm>
            <a:off x="7498080" y="1463040"/>
            <a:ext cx="41449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Чаще всего называли:</a:t>
            </a:r>
            <a:endParaRPr lang="ru-RU" sz="1800" dirty="0"/>
          </a:p>
        </p:txBody>
      </p:sp>
      <p:sp>
        <p:nvSpPr>
          <p:cNvPr id="8" name="Поле для заполнения"/>
          <p:cNvSpPr/>
          <p:nvPr/>
        </p:nvSpPr>
        <p:spPr>
          <a:xfrm>
            <a:off x="7498080" y="1892808"/>
            <a:ext cx="4144975" cy="1833372"/>
          </a:xfrm>
          <a:prstGeom prst="roundRect">
            <a:avLst>
              <a:gd name="adj" fmla="val 399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30784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форму участия</a:t>
            </a:r>
            <a:endParaRPr lang="ru-RU" sz="1600" dirty="0"/>
          </a:p>
        </p:txBody>
      </p:sp>
      <p:sp>
        <p:nvSpPr>
          <p:cNvPr id="9" name="Поле для заполнения: иконка: кольцо"/>
          <p:cNvSpPr/>
          <p:nvPr/>
        </p:nvSpPr>
        <p:spPr>
          <a:xfrm>
            <a:off x="7626096" y="202082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0" name="Поле для заполнения: иконка: диск"/>
          <p:cNvSpPr/>
          <p:nvPr/>
        </p:nvSpPr>
        <p:spPr>
          <a:xfrm>
            <a:off x="7671816" y="206654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1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99832" y="2194560"/>
            <a:ext cx="256032" cy="256032"/>
          </a:xfrm>
          <a:prstGeom prst="rect">
            <a:avLst/>
          </a:prstGeom>
        </p:spPr>
      </p:pic>
      <p:sp>
        <p:nvSpPr>
          <p:cNvPr id="12" name="Подпись поля"/>
          <p:cNvSpPr txBox="1"/>
          <p:nvPr/>
        </p:nvSpPr>
        <p:spPr>
          <a:xfrm>
            <a:off x="7498080" y="4046220"/>
            <a:ext cx="4144975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 назвал никто:</a:t>
            </a:r>
            <a:endParaRPr lang="ru-RU" sz="1800" dirty="0"/>
          </a:p>
        </p:txBody>
      </p:sp>
      <p:sp>
        <p:nvSpPr>
          <p:cNvPr id="13" name="Поле для заполнения"/>
          <p:cNvSpPr/>
          <p:nvPr/>
        </p:nvSpPr>
        <p:spPr>
          <a:xfrm>
            <a:off x="7498080" y="4475988"/>
            <a:ext cx="4144975" cy="1833372"/>
          </a:xfrm>
          <a:prstGeom prst="roundRect">
            <a:avLst>
              <a:gd name="adj" fmla="val 3990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877824" tIns="307848" rIns="109728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формы участия</a:t>
            </a:r>
            <a:endParaRPr lang="ru-RU" sz="1600" dirty="0"/>
          </a:p>
        </p:txBody>
      </p:sp>
      <p:sp>
        <p:nvSpPr>
          <p:cNvPr id="14" name="Поле для заполнения: иконка: кольцо"/>
          <p:cNvSpPr/>
          <p:nvPr/>
        </p:nvSpPr>
        <p:spPr>
          <a:xfrm>
            <a:off x="7626096" y="4604004"/>
            <a:ext cx="603504" cy="603504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</p:spPr>
      </p:sp>
      <p:sp>
        <p:nvSpPr>
          <p:cNvPr id="15" name="Поле для заполнения: иконка: диск"/>
          <p:cNvSpPr/>
          <p:nvPr/>
        </p:nvSpPr>
        <p:spPr>
          <a:xfrm>
            <a:off x="7671816" y="4649724"/>
            <a:ext cx="512064" cy="512064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6" name="Поле для заполнения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9832" y="4777740"/>
            <a:ext cx="256032" cy="256032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7</a:t>
            </a:fld>
            <a:endParaRPr lang="ru-RU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tx2"/>
                </a:solidFill>
              </a:rPr>
              <a:t>Почему выбирают эти формы</a:t>
            </a:r>
            <a:endParaRPr lang="ru-RU" sz="3400" dirty="0"/>
          </a:p>
        </p:txBody>
      </p:sp>
      <p:sp>
        <p:nvSpPr>
          <p:cNvPr id="3" name="Иконка 1: кольцо"/>
          <p:cNvSpPr/>
          <p:nvPr/>
        </p:nvSpPr>
        <p:spPr>
          <a:xfrm>
            <a:off x="548640" y="1463040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4" name="Иконка 1: диск"/>
          <p:cNvSpPr/>
          <p:nvPr/>
        </p:nvSpPr>
        <p:spPr>
          <a:xfrm>
            <a:off x="594360" y="150876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5" name="Иконка 1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5810" y="1680210"/>
            <a:ext cx="342900" cy="342900"/>
          </a:xfrm>
          <a:prstGeom prst="rect">
            <a:avLst/>
          </a:prstGeom>
        </p:spPr>
      </p:pic>
      <p:sp>
        <p:nvSpPr>
          <p:cNvPr id="6" name="Подпись поля 1"/>
          <p:cNvSpPr txBox="1"/>
          <p:nvPr/>
        </p:nvSpPr>
        <p:spPr>
          <a:xfrm>
            <a:off x="1508760" y="1417320"/>
            <a:ext cx="2494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Главные причины:</a:t>
            </a:r>
            <a:endParaRPr lang="ru-RU" sz="1800" dirty="0"/>
          </a:p>
        </p:txBody>
      </p:sp>
      <p:sp>
        <p:nvSpPr>
          <p:cNvPr id="7" name="Поле 1"/>
          <p:cNvSpPr/>
          <p:nvPr/>
        </p:nvSpPr>
        <p:spPr>
          <a:xfrm>
            <a:off x="548640" y="2514600"/>
            <a:ext cx="3454298" cy="379476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самые частые причины, названные опрошенными</a:t>
            </a:r>
            <a:endParaRPr lang="ru-RU" sz="1600" dirty="0"/>
          </a:p>
        </p:txBody>
      </p:sp>
      <p:sp>
        <p:nvSpPr>
          <p:cNvPr id="8" name="Иконка 2: кольцо"/>
          <p:cNvSpPr/>
          <p:nvPr/>
        </p:nvSpPr>
        <p:spPr>
          <a:xfrm>
            <a:off x="4368698" y="1463040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9" name="Иконка 2: диск"/>
          <p:cNvSpPr/>
          <p:nvPr/>
        </p:nvSpPr>
        <p:spPr>
          <a:xfrm>
            <a:off x="4414418" y="150876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0" name="Иконка 2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85868" y="1680210"/>
            <a:ext cx="342900" cy="342900"/>
          </a:xfrm>
          <a:prstGeom prst="rect">
            <a:avLst/>
          </a:prstGeom>
        </p:spPr>
      </p:pic>
      <p:sp>
        <p:nvSpPr>
          <p:cNvPr id="11" name="Подпись поля 2"/>
          <p:cNvSpPr txBox="1"/>
          <p:nvPr/>
        </p:nvSpPr>
        <p:spPr>
          <a:xfrm>
            <a:off x="5328818" y="1417320"/>
            <a:ext cx="2494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Различия по возрасту и роду занятий:</a:t>
            </a:r>
            <a:endParaRPr lang="ru-RU" sz="1800" dirty="0"/>
          </a:p>
        </p:txBody>
      </p:sp>
      <p:sp>
        <p:nvSpPr>
          <p:cNvPr id="12" name="Поле 2"/>
          <p:cNvSpPr/>
          <p:nvPr/>
        </p:nvSpPr>
        <p:spPr>
          <a:xfrm>
            <a:off x="4368698" y="2514600"/>
            <a:ext cx="3454298" cy="379476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чем различаются ответы</a:t>
            </a:r>
            <a:endParaRPr lang="ru-RU" sz="1600" dirty="0"/>
          </a:p>
        </p:txBody>
      </p:sp>
      <p:sp>
        <p:nvSpPr>
          <p:cNvPr id="13" name="Иконка 3: кольцо"/>
          <p:cNvSpPr/>
          <p:nvPr/>
        </p:nvSpPr>
        <p:spPr>
          <a:xfrm>
            <a:off x="8188757" y="1463040"/>
            <a:ext cx="777240" cy="777240"/>
          </a:xfrm>
          <a:prstGeom prst="ellipse">
            <a:avLst/>
          </a:prstGeom>
          <a:solidFill>
            <a:schemeClr val="bg1"/>
          </a:solidFill>
          <a:ln w="15875">
            <a:solidFill>
              <a:schemeClr val="accent2"/>
            </a:solidFill>
            <a:prstDash val="solid"/>
          </a:ln>
          <a:effectLst>
            <a:outerShdw sx="100000" sy="100000" kx="0" ky="0" algn="bl" rotWithShape="0" blurRad="101600" dist="25400" dir="5400000">
              <a:srgbClr val="1B2D4F">
                <a:alpha val="16000"/>
              </a:srgbClr>
            </a:outerShdw>
          </a:effectLst>
        </p:spPr>
      </p:sp>
      <p:sp>
        <p:nvSpPr>
          <p:cNvPr id="14" name="Иконка 3: диск"/>
          <p:cNvSpPr/>
          <p:nvPr/>
        </p:nvSpPr>
        <p:spPr>
          <a:xfrm>
            <a:off x="8234477" y="1508760"/>
            <a:ext cx="685800" cy="685800"/>
          </a:xfrm>
          <a:prstGeom prst="ellipse">
            <a:avLst/>
          </a:prstGeom>
          <a:solidFill>
            <a:schemeClr val="tx2"/>
          </a:solidFill>
          <a:ln/>
        </p:spPr>
      </p:sp>
      <p:pic>
        <p:nvPicPr>
          <p:cNvPr id="15" name="Иконка 3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05927" y="1680210"/>
            <a:ext cx="342900" cy="342900"/>
          </a:xfrm>
          <a:prstGeom prst="rect">
            <a:avLst/>
          </a:prstGeom>
        </p:spPr>
      </p:pic>
      <p:sp>
        <p:nvSpPr>
          <p:cNvPr id="16" name="Подпись поля 3"/>
          <p:cNvSpPr txBox="1"/>
          <p:nvPr/>
        </p:nvSpPr>
        <p:spPr>
          <a:xfrm>
            <a:off x="9148877" y="1417320"/>
            <a:ext cx="249417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1800" b="1" dirty="0">
                <a:solidFill>
                  <a:schemeClr val="tx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 участвуют в политической жизни:</a:t>
            </a:r>
            <a:endParaRPr lang="ru-RU" sz="1800" dirty="0"/>
          </a:p>
        </p:txBody>
      </p:sp>
      <p:sp>
        <p:nvSpPr>
          <p:cNvPr id="17" name="Поле 3"/>
          <p:cNvSpPr/>
          <p:nvPr/>
        </p:nvSpPr>
        <p:spPr>
          <a:xfrm>
            <a:off x="8188757" y="2514600"/>
            <a:ext cx="3454298" cy="3794760"/>
          </a:xfrm>
          <a:prstGeom prst="roundRect">
            <a:avLst>
              <a:gd name="adj" fmla="val 2118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t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сколько опрошенных не пользуются ни одной формой участия и почему</a:t>
            </a:r>
            <a:endParaRPr lang="ru-RU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4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8</a:t>
            </a:fld>
            <a:endParaRPr lang="ru-RU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384048"/>
            <a:ext cx="11094415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3400" b="1" dirty="0">
                <a:solidFill>
                  <a:schemeClr val="accent5"/>
                </a:solidFill>
              </a:rPr>
              <a:t>Выводы</a:t>
            </a:r>
            <a:endParaRPr lang="ru-RU" sz="3400" dirty="0"/>
          </a:p>
        </p:txBody>
      </p:sp>
      <p:sp>
        <p:nvSpPr>
          <p:cNvPr id="3" name="Вывод 1: иконка: кольцо"/>
          <p:cNvSpPr/>
          <p:nvPr/>
        </p:nvSpPr>
        <p:spPr>
          <a:xfrm>
            <a:off x="548640" y="1778508"/>
            <a:ext cx="868680" cy="86868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4" name="Вывод 1: иконка: диск"/>
          <p:cNvSpPr/>
          <p:nvPr/>
        </p:nvSpPr>
        <p:spPr>
          <a:xfrm>
            <a:off x="594360" y="1824228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5" name="Вывод 1: иконка: 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2018538"/>
            <a:ext cx="388620" cy="388620"/>
          </a:xfrm>
          <a:prstGeom prst="rect">
            <a:avLst/>
          </a:prstGeom>
        </p:spPr>
      </p:pic>
      <p:sp>
        <p:nvSpPr>
          <p:cNvPr id="6" name="Вывод 1: текст 1"/>
          <p:cNvSpPr txBox="1"/>
          <p:nvPr/>
        </p:nvSpPr>
        <p:spPr>
          <a:xfrm>
            <a:off x="1737360" y="1463040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altLang="en-US" sz="20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Чаще всего</a:t>
            </a:r>
            <a:pPr algn="r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опрошенные используют</a:t>
            </a:r>
            <a:endParaRPr lang="ru-RU" sz="2000" dirty="0"/>
          </a:p>
        </p:txBody>
      </p:sp>
      <p:sp>
        <p:nvSpPr>
          <p:cNvPr id="7" name="Вывод 1: поле 1"/>
          <p:cNvSpPr/>
          <p:nvPr/>
        </p:nvSpPr>
        <p:spPr>
          <a:xfrm>
            <a:off x="5349240" y="1463040"/>
            <a:ext cx="6092647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форму участия</a:t>
            </a:r>
            <a:endParaRPr lang="ru-RU" sz="1600" dirty="0"/>
          </a:p>
        </p:txBody>
      </p:sp>
      <p:sp>
        <p:nvSpPr>
          <p:cNvPr id="8" name="Знак препинания"/>
          <p:cNvSpPr txBox="1"/>
          <p:nvPr/>
        </p:nvSpPr>
        <p:spPr>
          <a:xfrm>
            <a:off x="11469319" y="1508760"/>
            <a:ext cx="173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2000" dirty="0"/>
          </a:p>
        </p:txBody>
      </p:sp>
      <p:sp>
        <p:nvSpPr>
          <p:cNvPr id="9" name="Вывод 1: текст 2"/>
          <p:cNvSpPr txBox="1"/>
          <p:nvPr/>
        </p:nvSpPr>
        <p:spPr>
          <a:xfrm>
            <a:off x="1737360" y="2276856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потому что</a:t>
            </a:r>
            <a:endParaRPr lang="ru-RU" sz="2000" dirty="0"/>
          </a:p>
        </p:txBody>
      </p:sp>
      <p:sp>
        <p:nvSpPr>
          <p:cNvPr id="10" name="Вывод 1: поле 2"/>
          <p:cNvSpPr/>
          <p:nvPr/>
        </p:nvSpPr>
        <p:spPr>
          <a:xfrm>
            <a:off x="5349240" y="2276856"/>
            <a:ext cx="6092647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главная причина</a:t>
            </a:r>
            <a:endParaRPr lang="ru-RU" sz="1600" dirty="0"/>
          </a:p>
        </p:txBody>
      </p:sp>
      <p:sp>
        <p:nvSpPr>
          <p:cNvPr id="11" name="Знак препинания"/>
          <p:cNvSpPr txBox="1"/>
          <p:nvPr/>
        </p:nvSpPr>
        <p:spPr>
          <a:xfrm>
            <a:off x="11469319" y="2322576"/>
            <a:ext cx="173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2000" dirty="0"/>
          </a:p>
        </p:txBody>
      </p:sp>
      <p:sp>
        <p:nvSpPr>
          <p:cNvPr id="12" name="Вывод 2: иконка: кольцо"/>
          <p:cNvSpPr/>
          <p:nvPr/>
        </p:nvSpPr>
        <p:spPr>
          <a:xfrm>
            <a:off x="548640" y="3598164"/>
            <a:ext cx="868680" cy="86868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13" name="Вывод 2: иконка: диск"/>
          <p:cNvSpPr/>
          <p:nvPr/>
        </p:nvSpPr>
        <p:spPr>
          <a:xfrm>
            <a:off x="594360" y="3643884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Вывод 2: иконка: 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3838194"/>
            <a:ext cx="388620" cy="388620"/>
          </a:xfrm>
          <a:prstGeom prst="rect">
            <a:avLst/>
          </a:prstGeom>
        </p:spPr>
      </p:pic>
      <p:sp>
        <p:nvSpPr>
          <p:cNvPr id="15" name="Вывод 2: текст 1"/>
          <p:cNvSpPr txBox="1"/>
          <p:nvPr/>
        </p:nvSpPr>
        <p:spPr>
          <a:xfrm>
            <a:off x="1737360" y="3282696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altLang="en-US" sz="2000" b="1" dirty="0">
                <a:solidFill>
                  <a:schemeClr val="accent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Реже всего</a:t>
            </a:r>
            <a:pPr algn="r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 —</a:t>
            </a:r>
            <a:endParaRPr lang="ru-RU" sz="2000" dirty="0"/>
          </a:p>
        </p:txBody>
      </p:sp>
      <p:sp>
        <p:nvSpPr>
          <p:cNvPr id="16" name="Вывод 2: поле 1"/>
          <p:cNvSpPr/>
          <p:nvPr/>
        </p:nvSpPr>
        <p:spPr>
          <a:xfrm>
            <a:off x="5349240" y="3282696"/>
            <a:ext cx="6092647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форму участия</a:t>
            </a:r>
            <a:endParaRPr lang="ru-RU" sz="1600" dirty="0"/>
          </a:p>
        </p:txBody>
      </p:sp>
      <p:sp>
        <p:nvSpPr>
          <p:cNvPr id="17" name="Знак препинания"/>
          <p:cNvSpPr txBox="1"/>
          <p:nvPr/>
        </p:nvSpPr>
        <p:spPr>
          <a:xfrm>
            <a:off x="11469319" y="3328416"/>
            <a:ext cx="173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</a:t>
            </a:r>
            <a:endParaRPr lang="ru-RU" sz="2000" dirty="0"/>
          </a:p>
        </p:txBody>
      </p:sp>
      <p:sp>
        <p:nvSpPr>
          <p:cNvPr id="18" name="Вывод 2: текст 2"/>
          <p:cNvSpPr txBox="1"/>
          <p:nvPr/>
        </p:nvSpPr>
        <p:spPr>
          <a:xfrm>
            <a:off x="1737360" y="4096512"/>
            <a:ext cx="3429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потому что</a:t>
            </a:r>
            <a:endParaRPr lang="ru-RU" sz="2000" dirty="0"/>
          </a:p>
        </p:txBody>
      </p:sp>
      <p:sp>
        <p:nvSpPr>
          <p:cNvPr id="19" name="Вывод 2: поле 2"/>
          <p:cNvSpPr/>
          <p:nvPr/>
        </p:nvSpPr>
        <p:spPr>
          <a:xfrm>
            <a:off x="5349240" y="4096512"/>
            <a:ext cx="6092647" cy="685800"/>
          </a:xfrm>
          <a:prstGeom prst="roundRect">
            <a:avLst>
              <a:gd name="adj" fmla="val 10667"/>
            </a:avLst>
          </a:prstGeom>
          <a:solidFill>
            <a:schemeClr val="accent6"/>
          </a:solidFill>
          <a:ln w="15875">
            <a:solidFill>
              <a:schemeClr val="accent4"/>
            </a:solidFill>
            <a:prstDash val="dash"/>
          </a:ln>
        </p:spPr>
        <p:txBody>
          <a:bodyPr wrap="square" lIns="114300" tIns="114300" rIns="114300" bIns="114300" rtlCol="0" anchor="ctr"/>
          <a:lstStyle/>
          <a:p>
            <a:pPr algn="l" indent="0" marL="0">
              <a:buNone/>
            </a:pPr>
            <a:r>
              <a:rPr lang="ru-RU" altLang="en-US" sz="1600" i="1" dirty="0">
                <a:solidFill>
                  <a:schemeClr val="accent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Впишите: причина</a:t>
            </a:r>
            <a:endParaRPr lang="ru-RU" sz="1600" dirty="0"/>
          </a:p>
        </p:txBody>
      </p:sp>
      <p:sp>
        <p:nvSpPr>
          <p:cNvPr id="20" name="Знак препинания"/>
          <p:cNvSpPr txBox="1"/>
          <p:nvPr/>
        </p:nvSpPr>
        <p:spPr>
          <a:xfrm>
            <a:off x="11469319" y="4142232"/>
            <a:ext cx="173736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ru-RU" sz="2000" dirty="0"/>
          </a:p>
        </p:txBody>
      </p:sp>
      <p:sp>
        <p:nvSpPr>
          <p:cNvPr id="21" name="Вывод 3: иконка: кольцо"/>
          <p:cNvSpPr/>
          <p:nvPr/>
        </p:nvSpPr>
        <p:spPr>
          <a:xfrm>
            <a:off x="548640" y="5193792"/>
            <a:ext cx="868680" cy="868680"/>
          </a:xfrm>
          <a:prstGeom prst="ellipse">
            <a:avLst/>
          </a:prstGeom>
          <a:solidFill>
            <a:schemeClr val="tx2"/>
          </a:solidFill>
          <a:ln w="15875">
            <a:solidFill>
              <a:schemeClr val="accent5"/>
            </a:solidFill>
            <a:prstDash val="solid"/>
          </a:ln>
        </p:spPr>
      </p:sp>
      <p:sp>
        <p:nvSpPr>
          <p:cNvPr id="22" name="Вывод 3: иконка: диск"/>
          <p:cNvSpPr/>
          <p:nvPr/>
        </p:nvSpPr>
        <p:spPr>
          <a:xfrm>
            <a:off x="594360" y="5239512"/>
            <a:ext cx="777240" cy="7772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23" name="Вывод 3: иконка: 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8670" y="5433822"/>
            <a:ext cx="388620" cy="388620"/>
          </a:xfrm>
          <a:prstGeom prst="rect">
            <a:avLst/>
          </a:prstGeom>
        </p:spPr>
      </p:pic>
      <p:sp>
        <p:nvSpPr>
          <p:cNvPr id="24" name="Вывод 3"/>
          <p:cNvSpPr txBox="1"/>
          <p:nvPr/>
        </p:nvSpPr>
        <p:spPr>
          <a:xfrm>
            <a:off x="1737360" y="5148072"/>
            <a:ext cx="9905695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ru-RU" altLang="en-US" sz="2000" dirty="0">
                <a:solidFill>
                  <a:schemeClr val="bg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Сознательный отказ от участия в политической жизни называют абсентеизмом; его массовое распространение может сделать невозможным принятие значимых политических решений, поэтому участие каждого гражданина важно.</a:t>
            </a:r>
            <a:endParaRPr lang="ru-RU" sz="2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0728655" y="6400800"/>
            <a:ext cx="9144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 lIns="0" tIns="0" rIns="0" bIns="0"/>
          <a:lstStyle>
            <a:lvl1pPr>
              <a:defRPr sz="1100">
                <a:solidFill>
                  <a:schemeClr val="accent5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ru-RU"/>
              <a:t>9</a:t>
            </a:fld>
            <a:endParaRPr lang="ru-RU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M">
  <a:themeElements>
    <a:clrScheme name="POM">
      <a:dk1>
        <a:srgbClr val="232A36"/>
      </a:dk1>
      <a:lt1>
        <a:srgbClr val="FFFFFF"/>
      </a:lt1>
      <a:dk2>
        <a:srgbClr val="1B2D4F"/>
      </a:dk2>
      <a:lt2>
        <a:srgbClr val="F4F6FA"/>
      </a:lt2>
      <a:accent1>
        <a:srgbClr val="8C2333"/>
      </a:accent1>
      <a:accent2>
        <a:srgbClr val="B08A46"/>
      </a:accent2>
      <a:accent3>
        <a:srgbClr val="35537F"/>
      </a:accent3>
      <a:accent4>
        <a:srgbClr val="5D6676"/>
      </a:accent4>
      <a:accent5>
        <a:srgbClr val="D9BD7A"/>
      </a:accent5>
      <a:accent6>
        <a:srgbClr val="E9ECF1"/>
      </a:accent6>
      <a:hlink>
        <a:srgbClr val="35537F"/>
      </a:hlink>
      <a:folHlink>
        <a:srgbClr val="6B4E7A"/>
      </a:folHlink>
    </a:clrScheme>
    <a:fontScheme name="POM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pomogalka.me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Формы политического участия: что выбирают наши близкие</dc:title>
  <dc:subject/>
  <dc:creator>pomogalka.me</dc:creator>
  <cp:lastModifiedBy>pomogalka.me</cp:lastModifiedBy>
  <cp:revision>1</cp:revision>
  <dcterms:created xsi:type="dcterms:W3CDTF">2026-10-08T12:56:48Z</dcterms:created>
  <dcterms:modified xsi:type="dcterms:W3CDTF">2026-10-08T12:56:48Z</dcterms:modified>
</cp:coreProperties>
</file>