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Презентация об алиментных обязательствах родителей и детей, супругов и бывших супругов может выглядеть так.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/2.0" TargetMode="External"/><Relationship Id="rId3" Type="http://schemas.openxmlformats.org/officeDocument/2006/relationships/hyperlink" Target="https://commons.wikimedia.org/wiki/File:Family_silhouette_shadows_1.jpg" TargetMode="External"/><Relationship Id="rId5" Type="http://schemas.openxmlformats.org/officeDocument/2006/relationships/hyperlink" Target="https://commons.wikimedia.org/wiki/File:Family_Walking_in_Medano_Creek_(48044044306).jpg" TargetMode="External"/><Relationship Id="rId7" Type="http://schemas.openxmlformats.org/officeDocument/2006/relationships/hyperlink" Target="https://creativecommons.org/licenses/by-sa/3.0" TargetMode="External"/><Relationship Id="rId8" Type="http://schemas.openxmlformats.org/officeDocument/2006/relationships/hyperlink" Target="https://commons.wikimedia.org/wiki/File:Pair_of_wedding_rings.JPG" TargetMode="External"/><Relationship Id="rId10" Type="http://schemas.openxmlformats.org/officeDocument/2006/relationships/hyperlink" Target="https://creativecommons.org/licenses/by/4.0" TargetMode="External"/><Relationship Id="rId11" Type="http://schemas.openxmlformats.org/officeDocument/2006/relationships/hyperlink" Target="https://commons.wikimedia.org/wiki/File:%D0%97%D0%B4%D0%B0%D0%BD%D0%B8%D0%B5_%D0%A9%D0%B5%D1%80%D0%B1%D0%B8%D0%BD%D1%81%D0%BA%D0%BE%D0%B3%D0%BE_%D1%80%D0%B0%D0%B9%D0%BE%D0%BD%D0%BD%D0%BE%D0%B3%D0%BE_%D1%81%D1%83%D0%B4%D0%B0_(%D1%81%D0%B5%D0%BD%D1%82%D1%8F%D0%B1%D1%80%D1%8C_2016).jpg" TargetMode="External"/><Relationship Id="rId1" Type="http://schemas.openxmlformats.org/officeDocument/2006/relationships/image" Target="../media/image-11-1.jpeg"/><Relationship Id="rId4" Type="http://schemas.openxmlformats.org/officeDocument/2006/relationships/image" Target="../media/image-11-2.jpeg"/><Relationship Id="rId6" Type="http://schemas.openxmlformats.org/officeDocument/2006/relationships/image" Target="../media/image-11-3.jpeg"/><Relationship Id="rId9" Type="http://schemas.openxmlformats.org/officeDocument/2006/relationships/image" Target="../media/image-11-4.jpeg"/><Relationship Id="rId12" Type="http://schemas.openxmlformats.org/officeDocument/2006/relationships/slideLayout" Target="../slideLayouts/slideLayout3.xml"/><Relationship Id="rId1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4400" b="1" dirty="0">
                <a:solidFill>
                  <a:schemeClr val="bg1"/>
                </a:solidFill>
              </a:rPr>
              <a:t>Алиментные обязательства в семье</a:t>
            </a:r>
            <a:endParaRPr lang="ru-RU" sz="4400" dirty="0"/>
          </a:p>
        </p:txBody>
      </p:sp>
      <p:sp>
        <p:nvSpPr>
          <p:cNvPr id="3" name="Подзаголовок"/>
          <p:cNvSpPr txBox="1"/>
          <p:nvPr/>
        </p:nvSpPr>
        <p:spPr>
          <a:xfrm>
            <a:off x="731520" y="3840480"/>
            <a:ext cx="58521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ru-RU" altLang="en-US" sz="16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Семейное право регулирует личные неимущественные и имущественные отношения, возникающие из брака, кровного родства и устройства детей, оставшихся без попечения родителей.</a:t>
            </a:r>
            <a:endParaRPr lang="ru-RU" sz="1600" dirty="0"/>
          </a:p>
          <a:p>
            <a:pPr algn="l" indent="0" marL="0">
              <a:spcAft>
                <a:spcPts val="800"/>
              </a:spcAft>
              <a:buNone/>
            </a:pPr>
            <a:r>
              <a:rPr lang="ru-RU" altLang="en-US" sz="16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Алименты — средства на содержание члена семьи, которые по закону обязан предоставлять другой член семьи.</a:t>
            </a:r>
            <a:endParaRPr lang="ru-RU" sz="1600" dirty="0"/>
          </a:p>
          <a:p>
            <a:pPr algn="l" indent="0" marL="0">
              <a:buNone/>
            </a:pPr>
            <a:r>
              <a:rPr lang="ru-RU" altLang="en-US" sz="16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Глава 13 Семейного кодекса Российской Федерации регулирует алиментные обязательства родителей и детей, глава 14 — супругов и бывших супругов.</a:t>
            </a:r>
            <a:endParaRPr lang="ru-RU" sz="1600" dirty="0"/>
          </a:p>
        </p:txBody>
      </p:sp>
      <p:sp>
        <p:nvSpPr>
          <p:cNvPr id="4" name="Титульная иллюстрация: ореол"/>
          <p:cNvSpPr/>
          <p:nvPr/>
        </p:nvSpPr>
        <p:spPr>
          <a:xfrm>
            <a:off x="6992417" y="1094537"/>
            <a:ext cx="4668926" cy="4668926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5" name="Титульная иллюстрация: кольцо"/>
          <p:cNvSpPr/>
          <p:nvPr/>
        </p:nvSpPr>
        <p:spPr>
          <a:xfrm>
            <a:off x="7223760" y="1325880"/>
            <a:ext cx="4206240" cy="420624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pic>
        <p:nvPicPr>
          <p:cNvPr id="6" name="Титульная иллюстрация" descr="Семья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2010" y="1494130"/>
            <a:ext cx="3869741" cy="3869741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На чём основаны алиментные обязательства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2453640"/>
            <a:ext cx="3454298" cy="3550920"/>
          </a:xfrm>
          <a:prstGeom prst="roundRect">
            <a:avLst>
              <a:gd name="adj" fmla="val 317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Медальон 1: кольцо"/>
          <p:cNvSpPr/>
          <p:nvPr/>
        </p:nvSpPr>
        <p:spPr>
          <a:xfrm>
            <a:off x="1589989" y="1767840"/>
            <a:ext cx="1371600" cy="13716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5" name="Медальон 1: диск"/>
          <p:cNvSpPr/>
          <p:nvPr/>
        </p:nvSpPr>
        <p:spPr>
          <a:xfrm>
            <a:off x="1644853" y="1822704"/>
            <a:ext cx="1261872" cy="126187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Медальон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0321" y="2138172"/>
            <a:ext cx="630936" cy="630936"/>
          </a:xfrm>
          <a:prstGeom prst="rect">
            <a:avLst/>
          </a:prstGeom>
        </p:spPr>
      </p:pic>
      <p:sp>
        <p:nvSpPr>
          <p:cNvPr id="7" name="Текст"/>
          <p:cNvSpPr txBox="1"/>
          <p:nvPr/>
        </p:nvSpPr>
        <p:spPr>
          <a:xfrm>
            <a:off x="822960" y="3413760"/>
            <a:ext cx="2905658" cy="222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Семейное законодательство исходит из необходимости укрепления семьи, взаимопомощи и ответственности перед семьёй всех её членов.</a:t>
            </a:r>
            <a:endParaRPr lang="ru-RU" sz="2000" dirty="0"/>
          </a:p>
        </p:txBody>
      </p:sp>
      <p:sp>
        <p:nvSpPr>
          <p:cNvPr id="8" name="Карточка"/>
          <p:cNvSpPr/>
          <p:nvPr/>
        </p:nvSpPr>
        <p:spPr>
          <a:xfrm>
            <a:off x="4368698" y="2453640"/>
            <a:ext cx="3454298" cy="3550920"/>
          </a:xfrm>
          <a:prstGeom prst="roundRect">
            <a:avLst>
              <a:gd name="adj" fmla="val 317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Медальон 2: кольцо"/>
          <p:cNvSpPr/>
          <p:nvPr/>
        </p:nvSpPr>
        <p:spPr>
          <a:xfrm>
            <a:off x="5410048" y="1767840"/>
            <a:ext cx="1371600" cy="13716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0" name="Медальон 2: диск"/>
          <p:cNvSpPr/>
          <p:nvPr/>
        </p:nvSpPr>
        <p:spPr>
          <a:xfrm>
            <a:off x="5464912" y="1822704"/>
            <a:ext cx="1261872" cy="126187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Медальон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0380" y="2138172"/>
            <a:ext cx="630936" cy="630936"/>
          </a:xfrm>
          <a:prstGeom prst="rect">
            <a:avLst/>
          </a:prstGeom>
        </p:spPr>
      </p:pic>
      <p:sp>
        <p:nvSpPr>
          <p:cNvPr id="12" name="Текст"/>
          <p:cNvSpPr txBox="1"/>
          <p:nvPr/>
        </p:nvSpPr>
        <p:spPr>
          <a:xfrm>
            <a:off x="4643018" y="3413760"/>
            <a:ext cx="2905658" cy="222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из принципов семейного права — обеспечение приоритетной защиты прав и интересов несовершеннолетних и нетрудоспособных членов семьи.</a:t>
            </a:r>
            <a:endParaRPr lang="ru-RU" sz="2000" dirty="0"/>
          </a:p>
        </p:txBody>
      </p:sp>
      <p:sp>
        <p:nvSpPr>
          <p:cNvPr id="13" name="Карточка"/>
          <p:cNvSpPr/>
          <p:nvPr/>
        </p:nvSpPr>
        <p:spPr>
          <a:xfrm>
            <a:off x="8188757" y="2453640"/>
            <a:ext cx="3454298" cy="3550920"/>
          </a:xfrm>
          <a:prstGeom prst="roundRect">
            <a:avLst>
              <a:gd name="adj" fmla="val 317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4" name="Медальон 3: кольцо"/>
          <p:cNvSpPr/>
          <p:nvPr/>
        </p:nvSpPr>
        <p:spPr>
          <a:xfrm>
            <a:off x="9230106" y="1767840"/>
            <a:ext cx="1371600" cy="13716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5" name="Медальон 3: диск"/>
          <p:cNvSpPr/>
          <p:nvPr/>
        </p:nvSpPr>
        <p:spPr>
          <a:xfrm>
            <a:off x="9284970" y="1822704"/>
            <a:ext cx="1261872" cy="126187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Медальон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0438" y="2138172"/>
            <a:ext cx="630936" cy="630936"/>
          </a:xfrm>
          <a:prstGeom prst="rect">
            <a:avLst/>
          </a:prstGeom>
        </p:spPr>
      </p:pic>
      <p:sp>
        <p:nvSpPr>
          <p:cNvPr id="17" name="Текст"/>
          <p:cNvSpPr txBox="1"/>
          <p:nvPr/>
        </p:nvSpPr>
        <p:spPr>
          <a:xfrm>
            <a:off x="8463077" y="3413760"/>
            <a:ext cx="2905658" cy="222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Имущественные отношения в семье всегда связаны с личными и вытекают из них.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Родители обязаны содержать детей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1371600"/>
            <a:ext cx="11094415" cy="828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Родители имеют равные права и несут равные обязанности в отношении своих детей.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Родители обязаны содержать своих несовершеннолетних детей.</a:t>
            </a:r>
            <a:endParaRPr lang="ru-RU" sz="2000" dirty="0"/>
          </a:p>
        </p:txBody>
      </p:sp>
      <p:sp>
        <p:nvSpPr>
          <p:cNvPr id="4" name="Иллюстрация: рамка"/>
          <p:cNvSpPr/>
          <p:nvPr/>
        </p:nvSpPr>
        <p:spPr>
          <a:xfrm>
            <a:off x="548640" y="2519680"/>
            <a:ext cx="4820412" cy="32867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5" name="Иллюстрация" descr="Родители и дет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2629408"/>
            <a:ext cx="4600956" cy="3067304"/>
          </a:xfrm>
          <a:prstGeom prst="rect">
            <a:avLst/>
          </a:prstGeom>
        </p:spPr>
      </p:pic>
      <p:sp>
        <p:nvSpPr>
          <p:cNvPr id="6" name="Карточка"/>
          <p:cNvSpPr/>
          <p:nvPr/>
        </p:nvSpPr>
        <p:spPr>
          <a:xfrm>
            <a:off x="5780532" y="2519680"/>
            <a:ext cx="5862523" cy="1859280"/>
          </a:xfrm>
          <a:prstGeom prst="roundRect">
            <a:avLst>
              <a:gd name="adj" fmla="val 590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7" name="Значок 1: кольцо"/>
          <p:cNvSpPr/>
          <p:nvPr/>
        </p:nvSpPr>
        <p:spPr>
          <a:xfrm>
            <a:off x="6054852" y="301498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8" name="Значок 1: диск"/>
          <p:cNvSpPr/>
          <p:nvPr/>
        </p:nvSpPr>
        <p:spPr>
          <a:xfrm>
            <a:off x="6100572" y="306070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Значок 1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882" y="3255010"/>
            <a:ext cx="388620" cy="388620"/>
          </a:xfrm>
          <a:prstGeom prst="rect">
            <a:avLst/>
          </a:prstGeom>
        </p:spPr>
      </p:pic>
      <p:sp>
        <p:nvSpPr>
          <p:cNvPr id="10" name="Текст"/>
          <p:cNvSpPr txBox="1"/>
          <p:nvPr/>
        </p:nvSpPr>
        <p:spPr>
          <a:xfrm>
            <a:off x="7197852" y="2794000"/>
            <a:ext cx="4170883" cy="1310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Порядок и форму содержания родители могут определить в соглашении об уплате алиментов, удостоверенном нотариально.</a:t>
            </a:r>
            <a:endParaRPr lang="ru-RU" sz="2000" dirty="0"/>
          </a:p>
        </p:txBody>
      </p:sp>
      <p:sp>
        <p:nvSpPr>
          <p:cNvPr id="11" name="Карточка"/>
          <p:cNvSpPr/>
          <p:nvPr/>
        </p:nvSpPr>
        <p:spPr>
          <a:xfrm>
            <a:off x="5780532" y="4653280"/>
            <a:ext cx="5862523" cy="1417320"/>
          </a:xfrm>
          <a:prstGeom prst="roundRect">
            <a:avLst>
              <a:gd name="adj" fmla="val 7742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2" name="Значок 2: кольцо"/>
          <p:cNvSpPr/>
          <p:nvPr/>
        </p:nvSpPr>
        <p:spPr>
          <a:xfrm>
            <a:off x="6054852" y="4927600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3" name="Значок 2: диск"/>
          <p:cNvSpPr/>
          <p:nvPr/>
        </p:nvSpPr>
        <p:spPr>
          <a:xfrm>
            <a:off x="6100572" y="4973320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Значок 2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882" y="5167630"/>
            <a:ext cx="388620" cy="388620"/>
          </a:xfrm>
          <a:prstGeom prst="rect">
            <a:avLst/>
          </a:prstGeom>
        </p:spPr>
      </p:pic>
      <p:sp>
        <p:nvSpPr>
          <p:cNvPr id="15" name="Текст"/>
          <p:cNvSpPr txBox="1"/>
          <p:nvPr/>
        </p:nvSpPr>
        <p:spPr>
          <a:xfrm>
            <a:off x="7197852" y="4927600"/>
            <a:ext cx="4170883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соглашения нет, алименты взыскивает суд.</a:t>
            </a:r>
            <a:endParaRPr lang="ru-RU" sz="2000" dirty="0"/>
          </a:p>
        </p:txBody>
      </p:sp>
      <p:sp>
        <p:nvSpPr>
          <p:cNvPr id="16" name="Подпись"/>
          <p:cNvSpPr txBox="1"/>
          <p:nvPr/>
        </p:nvSpPr>
        <p:spPr>
          <a:xfrm>
            <a:off x="548640" y="5897880"/>
            <a:ext cx="48204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Родители и дети</a:t>
            </a:r>
            <a:endParaRPr lang="ru-RU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Размер алиментов на несовершеннолетних детей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137160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 взыскивает алименты в долях от заработка или иного дохода родителей.</a:t>
            </a:r>
            <a:endParaRPr lang="ru-RU" sz="2000" dirty="0"/>
          </a:p>
        </p:txBody>
      </p:sp>
      <p:sp>
        <p:nvSpPr>
          <p:cNvPr id="4" name="Плитка 1"/>
          <p:cNvSpPr/>
          <p:nvPr/>
        </p:nvSpPr>
        <p:spPr>
          <a:xfrm>
            <a:off x="548640" y="2194560"/>
            <a:ext cx="3454298" cy="2804160"/>
          </a:xfrm>
          <a:prstGeom prst="roundRect">
            <a:avLst>
              <a:gd name="adj" fmla="val 39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5" name="Доля 1: кольцо"/>
          <p:cNvSpPr/>
          <p:nvPr/>
        </p:nvSpPr>
        <p:spPr>
          <a:xfrm>
            <a:off x="868680" y="2514600"/>
            <a:ext cx="1280160" cy="12801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6" name="Доля 1: круг"/>
          <p:cNvSpPr/>
          <p:nvPr/>
        </p:nvSpPr>
        <p:spPr>
          <a:xfrm>
            <a:off x="932688" y="2578608"/>
            <a:ext cx="1152144" cy="1152144"/>
          </a:xfrm>
          <a:prstGeom prst="ellipse">
            <a:avLst/>
          </a:prstGeom>
          <a:solidFill>
            <a:schemeClr val="accent6"/>
          </a:solidFill>
          <a:ln/>
        </p:spPr>
      </p:sp>
      <p:sp>
        <p:nvSpPr>
          <p:cNvPr id="7" name="Доля 1: сектор"/>
          <p:cNvSpPr/>
          <p:nvPr/>
        </p:nvSpPr>
        <p:spPr>
          <a:xfrm>
            <a:off x="932688" y="2578608"/>
            <a:ext cx="1152144" cy="1152144"/>
          </a:xfrm>
          <a:prstGeom prst="pie">
            <a:avLst>
              <a:gd name="adj1" fmla="val 16200000"/>
              <a:gd name="adj2" fmla="val 0"/>
            </a:avLst>
          </a:prstGeom>
          <a:solidFill>
            <a:schemeClr val="accent1"/>
          </a:solidFill>
          <a:ln/>
        </p:spPr>
      </p:sp>
      <p:sp>
        <p:nvSpPr>
          <p:cNvPr id="8" name="Пункт 1"/>
          <p:cNvSpPr txBox="1"/>
          <p:nvPr/>
        </p:nvSpPr>
        <p:spPr>
          <a:xfrm>
            <a:off x="868680" y="4023360"/>
            <a:ext cx="2814218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 одного ребёнка — четверть,</a:t>
            </a:r>
            <a:endParaRPr lang="ru-RU" sz="2000" dirty="0"/>
          </a:p>
        </p:txBody>
      </p:sp>
      <p:sp>
        <p:nvSpPr>
          <p:cNvPr id="9" name="Плитка 2"/>
          <p:cNvSpPr/>
          <p:nvPr/>
        </p:nvSpPr>
        <p:spPr>
          <a:xfrm>
            <a:off x="4368698" y="2194560"/>
            <a:ext cx="3454298" cy="2804160"/>
          </a:xfrm>
          <a:prstGeom prst="roundRect">
            <a:avLst>
              <a:gd name="adj" fmla="val 39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0" name="Доля 2: кольцо"/>
          <p:cNvSpPr/>
          <p:nvPr/>
        </p:nvSpPr>
        <p:spPr>
          <a:xfrm>
            <a:off x="4688738" y="2514600"/>
            <a:ext cx="1280160" cy="12801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1" name="Доля 2: круг"/>
          <p:cNvSpPr/>
          <p:nvPr/>
        </p:nvSpPr>
        <p:spPr>
          <a:xfrm>
            <a:off x="4752746" y="2578608"/>
            <a:ext cx="1152144" cy="1152144"/>
          </a:xfrm>
          <a:prstGeom prst="ellipse">
            <a:avLst/>
          </a:prstGeom>
          <a:solidFill>
            <a:schemeClr val="accent6"/>
          </a:solidFill>
          <a:ln/>
        </p:spPr>
      </p:sp>
      <p:sp>
        <p:nvSpPr>
          <p:cNvPr id="12" name="Доля 2: сектор"/>
          <p:cNvSpPr/>
          <p:nvPr/>
        </p:nvSpPr>
        <p:spPr>
          <a:xfrm>
            <a:off x="4752746" y="2578608"/>
            <a:ext cx="1152144" cy="1152144"/>
          </a:xfrm>
          <a:prstGeom prst="pie">
            <a:avLst>
              <a:gd name="adj1" fmla="val 16200000"/>
              <a:gd name="adj2" fmla="val 1800000"/>
            </a:avLst>
          </a:prstGeom>
          <a:solidFill>
            <a:schemeClr val="accent1"/>
          </a:solidFill>
          <a:ln/>
        </p:spPr>
      </p:sp>
      <p:sp>
        <p:nvSpPr>
          <p:cNvPr id="13" name="Пункт 2"/>
          <p:cNvSpPr txBox="1"/>
          <p:nvPr/>
        </p:nvSpPr>
        <p:spPr>
          <a:xfrm>
            <a:off x="4688738" y="4023360"/>
            <a:ext cx="2814218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 двух детей — треть,</a:t>
            </a:r>
            <a:endParaRPr lang="ru-RU" sz="2000" dirty="0"/>
          </a:p>
        </p:txBody>
      </p:sp>
      <p:sp>
        <p:nvSpPr>
          <p:cNvPr id="14" name="Плитка 3"/>
          <p:cNvSpPr/>
          <p:nvPr/>
        </p:nvSpPr>
        <p:spPr>
          <a:xfrm>
            <a:off x="8188757" y="2194560"/>
            <a:ext cx="3454298" cy="2804160"/>
          </a:xfrm>
          <a:prstGeom prst="roundRect">
            <a:avLst>
              <a:gd name="adj" fmla="val 391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5" name="Доля 3: кольцо"/>
          <p:cNvSpPr/>
          <p:nvPr/>
        </p:nvSpPr>
        <p:spPr>
          <a:xfrm>
            <a:off x="8508797" y="2514600"/>
            <a:ext cx="1280160" cy="12801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6" name="Доля 3: круг"/>
          <p:cNvSpPr/>
          <p:nvPr/>
        </p:nvSpPr>
        <p:spPr>
          <a:xfrm>
            <a:off x="8572805" y="2578608"/>
            <a:ext cx="1152144" cy="1152144"/>
          </a:xfrm>
          <a:prstGeom prst="ellipse">
            <a:avLst/>
          </a:prstGeom>
          <a:solidFill>
            <a:schemeClr val="accent6"/>
          </a:solidFill>
          <a:ln/>
        </p:spPr>
      </p:sp>
      <p:sp>
        <p:nvSpPr>
          <p:cNvPr id="17" name="Доля 3: сектор"/>
          <p:cNvSpPr/>
          <p:nvPr/>
        </p:nvSpPr>
        <p:spPr>
          <a:xfrm>
            <a:off x="8572805" y="2578608"/>
            <a:ext cx="1152144" cy="1152144"/>
          </a:xfrm>
          <a:prstGeom prst="pie">
            <a:avLst>
              <a:gd name="adj1" fmla="val 16200000"/>
              <a:gd name="adj2" fmla="val 5400000"/>
            </a:avLst>
          </a:prstGeom>
          <a:solidFill>
            <a:schemeClr val="accent1"/>
          </a:solidFill>
          <a:ln/>
        </p:spPr>
      </p:sp>
      <p:sp>
        <p:nvSpPr>
          <p:cNvPr id="18" name="Пункт 3"/>
          <p:cNvSpPr txBox="1"/>
          <p:nvPr/>
        </p:nvSpPr>
        <p:spPr>
          <a:xfrm>
            <a:off x="8508797" y="4023360"/>
            <a:ext cx="2814218" cy="701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 трёх и более детей — половина.</a:t>
            </a:r>
            <a:endParaRPr lang="ru-RU" sz="2000" dirty="0"/>
          </a:p>
        </p:txBody>
      </p:sp>
      <p:sp>
        <p:nvSpPr>
          <p:cNvPr id="19" name="Доля 1"/>
          <p:cNvSpPr txBox="1"/>
          <p:nvPr/>
        </p:nvSpPr>
        <p:spPr>
          <a:xfrm>
            <a:off x="2377440" y="2514600"/>
            <a:ext cx="130545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5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1/4</a:t>
            </a:r>
            <a:endParaRPr lang="ru-RU" sz="5400" dirty="0"/>
          </a:p>
        </p:txBody>
      </p:sp>
      <p:sp>
        <p:nvSpPr>
          <p:cNvPr id="20" name="Доля 2"/>
          <p:cNvSpPr txBox="1"/>
          <p:nvPr/>
        </p:nvSpPr>
        <p:spPr>
          <a:xfrm>
            <a:off x="6197498" y="2514600"/>
            <a:ext cx="130545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5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1/3</a:t>
            </a:r>
            <a:endParaRPr lang="ru-RU" sz="5400" dirty="0"/>
          </a:p>
        </p:txBody>
      </p:sp>
      <p:sp>
        <p:nvSpPr>
          <p:cNvPr id="21" name="Доля 3"/>
          <p:cNvSpPr txBox="1"/>
          <p:nvPr/>
        </p:nvSpPr>
        <p:spPr>
          <a:xfrm>
            <a:off x="10017557" y="2514600"/>
            <a:ext cx="130545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5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1/2</a:t>
            </a:r>
            <a:endParaRPr lang="ru-RU" sz="5400" dirty="0"/>
          </a:p>
        </p:txBody>
      </p:sp>
      <p:sp>
        <p:nvSpPr>
          <p:cNvPr id="22" name="Изменение долей: значок: кольцо"/>
          <p:cNvSpPr/>
          <p:nvPr/>
        </p:nvSpPr>
        <p:spPr>
          <a:xfrm>
            <a:off x="548640" y="541020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3" name="Изменение долей: значок: диск"/>
          <p:cNvSpPr/>
          <p:nvPr/>
        </p:nvSpPr>
        <p:spPr>
          <a:xfrm>
            <a:off x="594360" y="545592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4" name="Изменение долей: значок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" y="5615940"/>
            <a:ext cx="320040" cy="320040"/>
          </a:xfrm>
          <a:prstGeom prst="rect">
            <a:avLst/>
          </a:prstGeom>
        </p:spPr>
      </p:pic>
      <p:sp>
        <p:nvSpPr>
          <p:cNvPr id="25" name="Изменение долей"/>
          <p:cNvSpPr txBox="1"/>
          <p:nvPr/>
        </p:nvSpPr>
        <p:spPr>
          <a:xfrm>
            <a:off x="1554480" y="5410200"/>
            <a:ext cx="100885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Суд может изменить размер долей или назначить алименты в твёрдой денежной сумме.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Судебный приказ и налоги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1468120"/>
            <a:ext cx="11094415" cy="2595880"/>
          </a:xfrm>
          <a:prstGeom prst="roundRect">
            <a:avLst>
              <a:gd name="adj" fmla="val 422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Значок 1: кольцо"/>
          <p:cNvSpPr/>
          <p:nvPr/>
        </p:nvSpPr>
        <p:spPr>
          <a:xfrm>
            <a:off x="1211580" y="2034540"/>
            <a:ext cx="960120" cy="9601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5" name="Значок 1: диск"/>
          <p:cNvSpPr/>
          <p:nvPr/>
        </p:nvSpPr>
        <p:spPr>
          <a:xfrm>
            <a:off x="1257300" y="2080260"/>
            <a:ext cx="868680" cy="8686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Значок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4470" y="2297430"/>
            <a:ext cx="434340" cy="434340"/>
          </a:xfrm>
          <a:prstGeom prst="rect">
            <a:avLst/>
          </a:prstGeom>
        </p:spPr>
      </p:pic>
      <p:sp>
        <p:nvSpPr>
          <p:cNvPr id="7" name="Текст 1"/>
          <p:cNvSpPr txBox="1"/>
          <p:nvPr/>
        </p:nvSpPr>
        <p:spPr>
          <a:xfrm>
            <a:off x="3017520" y="1742440"/>
            <a:ext cx="8351215" cy="204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 требованию о взыскании алиментов на несовершеннолетних детей судья может без судебного разбирательства выдать судебный приказ, подлежащий немедленному исполнению.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 бывает, если требование не связано с установлением отцовства, оспариванием отцовства (материнства) или необходимостью привлечения других заинтересованных лиц.</a:t>
            </a:r>
            <a:endParaRPr lang="ru-RU" sz="2000" dirty="0"/>
          </a:p>
        </p:txBody>
      </p:sp>
      <p:sp>
        <p:nvSpPr>
          <p:cNvPr id="8" name="Карточка"/>
          <p:cNvSpPr/>
          <p:nvPr/>
        </p:nvSpPr>
        <p:spPr>
          <a:xfrm>
            <a:off x="548640" y="4338320"/>
            <a:ext cx="11094415" cy="1920240"/>
          </a:xfrm>
          <a:prstGeom prst="roundRect">
            <a:avLst>
              <a:gd name="adj" fmla="val 571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Значок 2: кольцо"/>
          <p:cNvSpPr/>
          <p:nvPr/>
        </p:nvSpPr>
        <p:spPr>
          <a:xfrm>
            <a:off x="1211580" y="4566920"/>
            <a:ext cx="960120" cy="9601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0" name="Значок 2: диск"/>
          <p:cNvSpPr/>
          <p:nvPr/>
        </p:nvSpPr>
        <p:spPr>
          <a:xfrm>
            <a:off x="1257300" y="4612640"/>
            <a:ext cx="868680" cy="8686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Значок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470" y="4829810"/>
            <a:ext cx="434340" cy="434340"/>
          </a:xfrm>
          <a:prstGeom prst="rect">
            <a:avLst/>
          </a:prstGeom>
        </p:spPr>
      </p:pic>
      <p:sp>
        <p:nvSpPr>
          <p:cNvPr id="12" name="Текст 2"/>
          <p:cNvSpPr txBox="1"/>
          <p:nvPr/>
        </p:nvSpPr>
        <p:spPr>
          <a:xfrm>
            <a:off x="3017520" y="4612640"/>
            <a:ext cx="83512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Алименты на содержание несовершеннолетних детей не облагаются налогом на доходы физических лиц.</a:t>
            </a:r>
            <a:endParaRPr lang="ru-RU" sz="2000" dirty="0"/>
          </a:p>
        </p:txBody>
      </p:sp>
      <p:sp>
        <p:nvSpPr>
          <p:cNvPr id="13" name="Подпись"/>
          <p:cNvSpPr txBox="1"/>
          <p:nvPr/>
        </p:nvSpPr>
        <p:spPr>
          <a:xfrm>
            <a:off x="640080" y="30861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Судебный приказ</a:t>
            </a:r>
            <a:endParaRPr lang="ru-RU" sz="1700" dirty="0"/>
          </a:p>
        </p:txBody>
      </p:sp>
      <p:sp>
        <p:nvSpPr>
          <p:cNvPr id="14" name="Подпись"/>
          <p:cNvSpPr txBox="1"/>
          <p:nvPr/>
        </p:nvSpPr>
        <p:spPr>
          <a:xfrm>
            <a:off x="640080" y="5618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Налоги</a:t>
            </a:r>
            <a:endParaRPr lang="ru-RU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Обязанности взрослых детей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1371600"/>
            <a:ext cx="9692640" cy="143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Совершеннолетние трудоспособные дети обязаны заботиться о своих нетрудоспособных родителях, оказывать им материальную и иную необходимую помощь.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Трудоспособные совершеннолетние дети обязаны содержать своих нетрудоспособных нуждающихся родителей.</a:t>
            </a:r>
            <a:endParaRPr lang="ru-RU" sz="2000" dirty="0"/>
          </a:p>
        </p:txBody>
      </p:sp>
      <p:sp>
        <p:nvSpPr>
          <p:cNvPr id="4" name="Схема"/>
          <p:cNvSpPr/>
          <p:nvPr/>
        </p:nvSpPr>
        <p:spPr>
          <a:xfrm>
            <a:off x="548640" y="3129280"/>
            <a:ext cx="11094415" cy="3180080"/>
          </a:xfrm>
          <a:prstGeom prst="roundRect">
            <a:avLst>
              <a:gd name="adj" fmla="val 345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5" name="Заголовок схемы"/>
          <p:cNvSpPr txBox="1"/>
          <p:nvPr/>
        </p:nvSpPr>
        <p:spPr>
          <a:xfrm>
            <a:off x="914400" y="340360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Алиментные обязательства родителей и детей взаимны:</a:t>
            </a:r>
            <a:endParaRPr lang="ru-RU" sz="2200" dirty="0"/>
          </a:p>
        </p:txBody>
      </p:sp>
      <p:sp>
        <p:nvSpPr>
          <p:cNvPr id="6" name="Родители: кольцо"/>
          <p:cNvSpPr/>
          <p:nvPr/>
        </p:nvSpPr>
        <p:spPr>
          <a:xfrm>
            <a:off x="1280160" y="4043680"/>
            <a:ext cx="1371600" cy="13716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7" name="Родители: диск"/>
          <p:cNvSpPr/>
          <p:nvPr/>
        </p:nvSpPr>
        <p:spPr>
          <a:xfrm>
            <a:off x="1335024" y="4098544"/>
            <a:ext cx="1261872" cy="126187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8" name="Родители: иконка" descr="Родител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0492" y="4414012"/>
            <a:ext cx="630936" cy="630936"/>
          </a:xfrm>
          <a:prstGeom prst="rect">
            <a:avLst/>
          </a:prstGeom>
        </p:spPr>
      </p:pic>
      <p:sp>
        <p:nvSpPr>
          <p:cNvPr id="9" name="Дети: кольцо"/>
          <p:cNvSpPr/>
          <p:nvPr/>
        </p:nvSpPr>
        <p:spPr>
          <a:xfrm>
            <a:off x="9539935" y="4043680"/>
            <a:ext cx="1371600" cy="13716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0" name="Дети: диск"/>
          <p:cNvSpPr/>
          <p:nvPr/>
        </p:nvSpPr>
        <p:spPr>
          <a:xfrm>
            <a:off x="9594799" y="4098544"/>
            <a:ext cx="1261872" cy="126187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Дети: иконка" descr="Дети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0267" y="4414012"/>
            <a:ext cx="630936" cy="630936"/>
          </a:xfrm>
          <a:prstGeom prst="rect">
            <a:avLst/>
          </a:prstGeom>
        </p:spPr>
      </p:pic>
      <p:sp>
        <p:nvSpPr>
          <p:cNvPr id="12" name="Стрелка: родители → дети"/>
          <p:cNvSpPr/>
          <p:nvPr/>
        </p:nvSpPr>
        <p:spPr>
          <a:xfrm>
            <a:off x="2926080" y="4592320"/>
            <a:ext cx="6339535" cy="0"/>
          </a:xfrm>
          <a:prstGeom prst="line">
            <a:avLst/>
          </a:prstGeom>
          <a:noFill/>
          <a:ln w="3175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13" name="Стрелка: дети → родители"/>
          <p:cNvSpPr/>
          <p:nvPr/>
        </p:nvSpPr>
        <p:spPr>
          <a:xfrm>
            <a:off x="2926080" y="4894072"/>
            <a:ext cx="6339535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olid"/>
            <a:headEnd type="triangle"/>
          </a:ln>
        </p:spPr>
      </p:sp>
      <p:sp>
        <p:nvSpPr>
          <p:cNvPr id="14" name="Подпись стрелки 1"/>
          <p:cNvSpPr txBox="1"/>
          <p:nvPr/>
        </p:nvSpPr>
        <p:spPr>
          <a:xfrm>
            <a:off x="2926080" y="4135120"/>
            <a:ext cx="63395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родители содержат несовершеннолетних детей,</a:t>
            </a:r>
            <a:endParaRPr lang="ru-RU" sz="2000" dirty="0"/>
          </a:p>
        </p:txBody>
      </p:sp>
      <p:sp>
        <p:nvSpPr>
          <p:cNvPr id="15" name="Подпись стрелки 2"/>
          <p:cNvSpPr txBox="1"/>
          <p:nvPr/>
        </p:nvSpPr>
        <p:spPr>
          <a:xfrm>
            <a:off x="2926080" y="4967224"/>
            <a:ext cx="63395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 взрослые дети — нетрудоспособных родителей.</a:t>
            </a:r>
            <a:endParaRPr lang="ru-RU" sz="2000" dirty="0"/>
          </a:p>
        </p:txBody>
      </p:sp>
      <p:sp>
        <p:nvSpPr>
          <p:cNvPr id="16" name="Подпись"/>
          <p:cNvSpPr txBox="1"/>
          <p:nvPr/>
        </p:nvSpPr>
        <p:spPr>
          <a:xfrm>
            <a:off x="914400" y="550672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Родители</a:t>
            </a:r>
            <a:endParaRPr lang="ru-RU" sz="1700" dirty="0"/>
          </a:p>
        </p:txBody>
      </p:sp>
      <p:sp>
        <p:nvSpPr>
          <p:cNvPr id="17" name="Подпись"/>
          <p:cNvSpPr txBox="1"/>
          <p:nvPr/>
        </p:nvSpPr>
        <p:spPr>
          <a:xfrm>
            <a:off x="9174175" y="550672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Дети</a:t>
            </a:r>
            <a:endParaRPr lang="ru-RU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Алиментные обязательства супругов</a:t>
            </a:r>
            <a:endParaRPr lang="ru-RU" sz="3400" dirty="0"/>
          </a:p>
        </p:txBody>
      </p:sp>
      <p:sp>
        <p:nvSpPr>
          <p:cNvPr id="3" name="Иллюстрация: рамка"/>
          <p:cNvSpPr/>
          <p:nvPr/>
        </p:nvSpPr>
        <p:spPr>
          <a:xfrm>
            <a:off x="7711135" y="1463040"/>
            <a:ext cx="3931920" cy="4343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Иллюстрация" descr="Обручальные кольц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20863" y="1572768"/>
            <a:ext cx="3712464" cy="4123944"/>
          </a:xfrm>
          <a:prstGeom prst="rect">
            <a:avLst/>
          </a:prstGeom>
        </p:spPr>
      </p:pic>
      <p:sp>
        <p:nvSpPr>
          <p:cNvPr id="5" name="Текст"/>
          <p:cNvSpPr txBox="1"/>
          <p:nvPr/>
        </p:nvSpPr>
        <p:spPr>
          <a:xfrm>
            <a:off x="548640" y="1371600"/>
            <a:ext cx="6705295" cy="1869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Супруги обязаны строить свои отношения в семье на основе взаимоуважения и взаимопомощи.</a:t>
            </a:r>
            <a:endParaRPr lang="ru-RU" sz="2000" dirty="0"/>
          </a:p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Супруги обязаны материально поддерживать друг друга.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супруг отказывается от такой поддержки, право требовать алименты в суде имеют:</a:t>
            </a:r>
            <a:endParaRPr lang="ru-RU" sz="2000" dirty="0"/>
          </a:p>
        </p:txBody>
      </p:sp>
      <p:sp>
        <p:nvSpPr>
          <p:cNvPr id="6" name="Пункт 1: значок: кольцо"/>
          <p:cNvSpPr/>
          <p:nvPr/>
        </p:nvSpPr>
        <p:spPr>
          <a:xfrm>
            <a:off x="548640" y="3469640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7" name="Пункт 1: значок: диск"/>
          <p:cNvSpPr/>
          <p:nvPr/>
        </p:nvSpPr>
        <p:spPr>
          <a:xfrm>
            <a:off x="594360" y="3515360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8" name="Пункт 1: значок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810" y="3686810"/>
            <a:ext cx="342900" cy="342900"/>
          </a:xfrm>
          <a:prstGeom prst="rect">
            <a:avLst/>
          </a:prstGeom>
        </p:spPr>
      </p:pic>
      <p:sp>
        <p:nvSpPr>
          <p:cNvPr id="9" name="Пункт 1"/>
          <p:cNvSpPr txBox="1"/>
          <p:nvPr/>
        </p:nvSpPr>
        <p:spPr>
          <a:xfrm>
            <a:off x="1600200" y="3469640"/>
            <a:ext cx="56537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нетрудоспособный нуждающийся супруг;</a:t>
            </a:r>
            <a:endParaRPr lang="ru-RU" sz="2000" dirty="0"/>
          </a:p>
        </p:txBody>
      </p:sp>
      <p:sp>
        <p:nvSpPr>
          <p:cNvPr id="10" name="Пункт 2: значок: кольцо"/>
          <p:cNvSpPr/>
          <p:nvPr/>
        </p:nvSpPr>
        <p:spPr>
          <a:xfrm>
            <a:off x="548640" y="4411472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1" name="Пункт 2: значок: диск"/>
          <p:cNvSpPr/>
          <p:nvPr/>
        </p:nvSpPr>
        <p:spPr>
          <a:xfrm>
            <a:off x="594360" y="4457192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Пункт 2: значок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10" y="4628642"/>
            <a:ext cx="342900" cy="342900"/>
          </a:xfrm>
          <a:prstGeom prst="rect">
            <a:avLst/>
          </a:prstGeom>
        </p:spPr>
      </p:pic>
      <p:sp>
        <p:nvSpPr>
          <p:cNvPr id="13" name="Пункт 2"/>
          <p:cNvSpPr txBox="1"/>
          <p:nvPr/>
        </p:nvSpPr>
        <p:spPr>
          <a:xfrm>
            <a:off x="1600200" y="4411472"/>
            <a:ext cx="56537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жена во время беременности и в течение трёх лет со дня рождения общего ребёнка;</a:t>
            </a:r>
            <a:endParaRPr lang="ru-RU" sz="2000" dirty="0"/>
          </a:p>
        </p:txBody>
      </p:sp>
      <p:sp>
        <p:nvSpPr>
          <p:cNvPr id="14" name="Пункт 3: значок: кольцо"/>
          <p:cNvSpPr/>
          <p:nvPr/>
        </p:nvSpPr>
        <p:spPr>
          <a:xfrm>
            <a:off x="548640" y="5353304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5" name="Пункт 3: значок: диск"/>
          <p:cNvSpPr/>
          <p:nvPr/>
        </p:nvSpPr>
        <p:spPr>
          <a:xfrm>
            <a:off x="594360" y="5399024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Пункт 3: значок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810" y="5570474"/>
            <a:ext cx="342900" cy="342900"/>
          </a:xfrm>
          <a:prstGeom prst="rect">
            <a:avLst/>
          </a:prstGeom>
        </p:spPr>
      </p:pic>
      <p:sp>
        <p:nvSpPr>
          <p:cNvPr id="17" name="Пункт 3"/>
          <p:cNvSpPr txBox="1"/>
          <p:nvPr/>
        </p:nvSpPr>
        <p:spPr>
          <a:xfrm>
            <a:off x="1600200" y="5353304"/>
            <a:ext cx="56537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нуждающийся супруг, осуществляющий уход за общим ребёнком‑инвалидом.</a:t>
            </a:r>
            <a:endParaRPr lang="ru-RU" sz="2000" dirty="0"/>
          </a:p>
        </p:txBody>
      </p:sp>
      <p:sp>
        <p:nvSpPr>
          <p:cNvPr id="18" name="Подпись"/>
          <p:cNvSpPr txBox="1"/>
          <p:nvPr/>
        </p:nvSpPr>
        <p:spPr>
          <a:xfrm>
            <a:off x="7711135" y="589788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Супруги</a:t>
            </a:r>
            <a:endParaRPr lang="ru-RU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Брачный договор и взаимное содержание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1571244"/>
            <a:ext cx="5364328" cy="2810256"/>
          </a:xfrm>
          <a:prstGeom prst="roundRect">
            <a:avLst>
              <a:gd name="adj" fmla="val 390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Значок 1: кольцо"/>
          <p:cNvSpPr/>
          <p:nvPr/>
        </p:nvSpPr>
        <p:spPr>
          <a:xfrm>
            <a:off x="841248" y="1863852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5" name="Значок 1: диск"/>
          <p:cNvSpPr/>
          <p:nvPr/>
        </p:nvSpPr>
        <p:spPr>
          <a:xfrm>
            <a:off x="886968" y="1909572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Значок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1278" y="2103882"/>
            <a:ext cx="388620" cy="388620"/>
          </a:xfrm>
          <a:prstGeom prst="rect">
            <a:avLst/>
          </a:prstGeom>
        </p:spPr>
      </p:pic>
      <p:sp>
        <p:nvSpPr>
          <p:cNvPr id="7" name="Текст 1"/>
          <p:cNvSpPr txBox="1"/>
          <p:nvPr/>
        </p:nvSpPr>
        <p:spPr>
          <a:xfrm>
            <a:off x="1984248" y="1863852"/>
            <a:ext cx="3636112" cy="222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Супруги вправе определить в брачном договоре свои права и обязанности по взаимному содержанию, способы участия в доходах друг друга, порядок несения каждым из них семейных расходов.</a:t>
            </a:r>
            <a:endParaRPr lang="ru-RU" sz="2000" dirty="0"/>
          </a:p>
        </p:txBody>
      </p:sp>
      <p:sp>
        <p:nvSpPr>
          <p:cNvPr id="8" name="Карточка"/>
          <p:cNvSpPr/>
          <p:nvPr/>
        </p:nvSpPr>
        <p:spPr>
          <a:xfrm>
            <a:off x="6278728" y="1571244"/>
            <a:ext cx="5364328" cy="2810256"/>
          </a:xfrm>
          <a:prstGeom prst="roundRect">
            <a:avLst>
              <a:gd name="adj" fmla="val 3905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Значок 2: кольцо"/>
          <p:cNvSpPr/>
          <p:nvPr/>
        </p:nvSpPr>
        <p:spPr>
          <a:xfrm>
            <a:off x="6571336" y="1863852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0" name="Значок 2: диск"/>
          <p:cNvSpPr/>
          <p:nvPr/>
        </p:nvSpPr>
        <p:spPr>
          <a:xfrm>
            <a:off x="6617056" y="1909572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Значок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366" y="2103882"/>
            <a:ext cx="388620" cy="388620"/>
          </a:xfrm>
          <a:prstGeom prst="rect">
            <a:avLst/>
          </a:prstGeom>
        </p:spPr>
      </p:pic>
      <p:sp>
        <p:nvSpPr>
          <p:cNvPr id="12" name="Текст 2"/>
          <p:cNvSpPr txBox="1"/>
          <p:nvPr/>
        </p:nvSpPr>
        <p:spPr>
          <a:xfrm>
            <a:off x="7714336" y="1863852"/>
            <a:ext cx="3636112" cy="222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Брачный договор не может ограничивать право супругов на обращение в суд за защитой своих прав и содержать условия, которые ставят одного из супругов в крайне неблагоприятное положение.</a:t>
            </a:r>
            <a:endParaRPr lang="ru-RU" sz="2000" dirty="0"/>
          </a:p>
        </p:txBody>
      </p:sp>
      <p:sp>
        <p:nvSpPr>
          <p:cNvPr id="13" name="Карточка"/>
          <p:cNvSpPr/>
          <p:nvPr/>
        </p:nvSpPr>
        <p:spPr>
          <a:xfrm>
            <a:off x="548640" y="4701540"/>
            <a:ext cx="11094415" cy="1453896"/>
          </a:xfrm>
          <a:prstGeom prst="roundRect">
            <a:avLst>
              <a:gd name="adj" fmla="val 754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4" name="Значок 3: кольцо"/>
          <p:cNvSpPr/>
          <p:nvPr/>
        </p:nvSpPr>
        <p:spPr>
          <a:xfrm>
            <a:off x="841248" y="4994148"/>
            <a:ext cx="868680" cy="8686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5" name="Значок 3: диск"/>
          <p:cNvSpPr/>
          <p:nvPr/>
        </p:nvSpPr>
        <p:spPr>
          <a:xfrm>
            <a:off x="886968" y="5039868"/>
            <a:ext cx="777240" cy="7772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Значок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278" y="5234178"/>
            <a:ext cx="388620" cy="388620"/>
          </a:xfrm>
          <a:prstGeom prst="rect">
            <a:avLst/>
          </a:prstGeom>
        </p:spPr>
      </p:pic>
      <p:sp>
        <p:nvSpPr>
          <p:cNvPr id="17" name="Текст 3"/>
          <p:cNvSpPr txBox="1"/>
          <p:nvPr/>
        </p:nvSpPr>
        <p:spPr>
          <a:xfrm>
            <a:off x="1984248" y="4994148"/>
            <a:ext cx="9366199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Обязательства, которые брачный договор предусматривает на период после прекращения брака, сохраняют силу.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Алиментные обязательства бывших супругов</a:t>
            </a:r>
            <a:endParaRPr lang="ru-RU" sz="3400" dirty="0"/>
          </a:p>
        </p:txBody>
      </p:sp>
      <p:sp>
        <p:nvSpPr>
          <p:cNvPr id="3" name="Иллюстрация: рамка"/>
          <p:cNvSpPr/>
          <p:nvPr/>
        </p:nvSpPr>
        <p:spPr>
          <a:xfrm>
            <a:off x="548640" y="1463040"/>
            <a:ext cx="3931920" cy="4343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Иллюстрация" descr="Здание районного суд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572768"/>
            <a:ext cx="3712464" cy="4123944"/>
          </a:xfrm>
          <a:prstGeom prst="rect">
            <a:avLst/>
          </a:prstGeom>
        </p:spPr>
      </p:pic>
      <p:sp>
        <p:nvSpPr>
          <p:cNvPr id="5" name="Текст"/>
          <p:cNvSpPr txBox="1"/>
          <p:nvPr/>
        </p:nvSpPr>
        <p:spPr>
          <a:xfrm>
            <a:off x="4937760" y="1471168"/>
            <a:ext cx="6705295" cy="143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Расторжение брака прекращает права и обязанности супругов на будущее время, но обязанность содержать бывшего супруга в ряде случаев сохраняется.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 требовать алименты в суде от бывшего супруга имеют:</a:t>
            </a:r>
            <a:endParaRPr lang="ru-RU" sz="2000" dirty="0"/>
          </a:p>
        </p:txBody>
      </p:sp>
      <p:sp>
        <p:nvSpPr>
          <p:cNvPr id="6" name="Пункт 1: значок: кольцо"/>
          <p:cNvSpPr/>
          <p:nvPr/>
        </p:nvSpPr>
        <p:spPr>
          <a:xfrm>
            <a:off x="4937760" y="3137408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7" name="Пункт 1: значок: диск"/>
          <p:cNvSpPr/>
          <p:nvPr/>
        </p:nvSpPr>
        <p:spPr>
          <a:xfrm>
            <a:off x="4983480" y="3183128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8" name="Пункт 1: значок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930" y="3354578"/>
            <a:ext cx="342900" cy="342900"/>
          </a:xfrm>
          <a:prstGeom prst="rect">
            <a:avLst/>
          </a:prstGeom>
        </p:spPr>
      </p:pic>
      <p:sp>
        <p:nvSpPr>
          <p:cNvPr id="9" name="Пункт 1"/>
          <p:cNvSpPr txBox="1"/>
          <p:nvPr/>
        </p:nvSpPr>
        <p:spPr>
          <a:xfrm>
            <a:off x="5989320" y="3137408"/>
            <a:ext cx="56537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бывшая жена во время беременности и в течение трёх лет со дня рождения общего ребёнка;</a:t>
            </a:r>
            <a:endParaRPr lang="ru-RU" sz="2000" dirty="0"/>
          </a:p>
        </p:txBody>
      </p:sp>
      <p:sp>
        <p:nvSpPr>
          <p:cNvPr id="10" name="Пункт 2: значок: кольцо"/>
          <p:cNvSpPr/>
          <p:nvPr/>
        </p:nvSpPr>
        <p:spPr>
          <a:xfrm>
            <a:off x="4937760" y="4079240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1" name="Пункт 2: значок: диск"/>
          <p:cNvSpPr/>
          <p:nvPr/>
        </p:nvSpPr>
        <p:spPr>
          <a:xfrm>
            <a:off x="4983480" y="4124960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Пункт 2: значок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930" y="4296410"/>
            <a:ext cx="342900" cy="342900"/>
          </a:xfrm>
          <a:prstGeom prst="rect">
            <a:avLst/>
          </a:prstGeom>
        </p:spPr>
      </p:pic>
      <p:sp>
        <p:nvSpPr>
          <p:cNvPr id="13" name="Пункт 2"/>
          <p:cNvSpPr txBox="1"/>
          <p:nvPr/>
        </p:nvSpPr>
        <p:spPr>
          <a:xfrm>
            <a:off x="5989320" y="4079240"/>
            <a:ext cx="56537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нуждающийся бывший супруг, осуществляющий уход за общим ребёнком‑инвалидом;</a:t>
            </a:r>
            <a:endParaRPr lang="ru-RU" sz="2000" dirty="0"/>
          </a:p>
        </p:txBody>
      </p:sp>
      <p:sp>
        <p:nvSpPr>
          <p:cNvPr id="14" name="Пункт 3: значок: кольцо"/>
          <p:cNvSpPr/>
          <p:nvPr/>
        </p:nvSpPr>
        <p:spPr>
          <a:xfrm>
            <a:off x="4937760" y="5021072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5" name="Пункт 3: значок: диск"/>
          <p:cNvSpPr/>
          <p:nvPr/>
        </p:nvSpPr>
        <p:spPr>
          <a:xfrm>
            <a:off x="4983480" y="5066792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Пункт 3: значок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4930" y="5238242"/>
            <a:ext cx="342900" cy="342900"/>
          </a:xfrm>
          <a:prstGeom prst="rect">
            <a:avLst/>
          </a:prstGeom>
        </p:spPr>
      </p:pic>
      <p:sp>
        <p:nvSpPr>
          <p:cNvPr id="17" name="Пункт 3"/>
          <p:cNvSpPr txBox="1"/>
          <p:nvPr/>
        </p:nvSpPr>
        <p:spPr>
          <a:xfrm>
            <a:off x="5989320" y="5021072"/>
            <a:ext cx="56537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нетрудоспособный нуждающийся бывший супруг — в случаях, установленных законом.</a:t>
            </a:r>
            <a:endParaRPr lang="ru-RU" sz="2000" dirty="0"/>
          </a:p>
        </p:txBody>
      </p:sp>
      <p:sp>
        <p:nvSpPr>
          <p:cNvPr id="18" name="Подпись"/>
          <p:cNvSpPr txBox="1"/>
          <p:nvPr/>
        </p:nvSpPr>
        <p:spPr>
          <a:xfrm>
            <a:off x="548640" y="589788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Суд</a:t>
            </a:r>
            <a:endParaRPr lang="ru-RU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5"/>
                </a:solidFill>
              </a:rPr>
              <a:t>Вывод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1836420"/>
            <a:ext cx="11094415" cy="2270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Алиментные обязательства защищают тех членов семьи, которые нуждаются в помощи: несовершеннолетних детей, нетрудоспособных родителей, супругов и бывших супругов в особых жизненных обстоятельствах.</a:t>
            </a:r>
            <a:endParaRPr lang="ru-RU" sz="2000" dirty="0"/>
          </a:p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определяет, кто и кого обязан содержать, а при споре алименты взыскивает суд.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Однако одних лишь мер государства недостаточно: каждый человек должен проявлять любовь и уважение ко всем своим близким родственникам.</a:t>
            </a:r>
            <a:endParaRPr lang="ru-RU" sz="2000" dirty="0"/>
          </a:p>
        </p:txBody>
      </p:sp>
      <p:sp>
        <p:nvSpPr>
          <p:cNvPr id="4" name="Знак 1: кольцо"/>
          <p:cNvSpPr/>
          <p:nvPr/>
        </p:nvSpPr>
        <p:spPr>
          <a:xfrm>
            <a:off x="1821028" y="4701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5" name="Знак 1: диск"/>
          <p:cNvSpPr/>
          <p:nvPr/>
        </p:nvSpPr>
        <p:spPr>
          <a:xfrm>
            <a:off x="1866748" y="4747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Знак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6778" y="4987290"/>
            <a:ext cx="480060" cy="480060"/>
          </a:xfrm>
          <a:prstGeom prst="rect">
            <a:avLst/>
          </a:prstGeom>
        </p:spPr>
      </p:pic>
      <p:sp>
        <p:nvSpPr>
          <p:cNvPr id="7" name="Знак 2: кольцо"/>
          <p:cNvSpPr/>
          <p:nvPr/>
        </p:nvSpPr>
        <p:spPr>
          <a:xfrm>
            <a:off x="3695548" y="4701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8" name="Знак 2: диск"/>
          <p:cNvSpPr/>
          <p:nvPr/>
        </p:nvSpPr>
        <p:spPr>
          <a:xfrm>
            <a:off x="3741268" y="4747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9" name="Знак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298" y="4987290"/>
            <a:ext cx="480060" cy="480060"/>
          </a:xfrm>
          <a:prstGeom prst="rect">
            <a:avLst/>
          </a:prstGeom>
        </p:spPr>
      </p:pic>
      <p:sp>
        <p:nvSpPr>
          <p:cNvPr id="10" name="Знак 3: кольцо"/>
          <p:cNvSpPr/>
          <p:nvPr/>
        </p:nvSpPr>
        <p:spPr>
          <a:xfrm>
            <a:off x="5570068" y="4701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1" name="Знак 3: диск"/>
          <p:cNvSpPr/>
          <p:nvPr/>
        </p:nvSpPr>
        <p:spPr>
          <a:xfrm>
            <a:off x="5615788" y="4747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2" name="Знак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5818" y="4987290"/>
            <a:ext cx="480060" cy="480060"/>
          </a:xfrm>
          <a:prstGeom prst="rect">
            <a:avLst/>
          </a:prstGeom>
        </p:spPr>
      </p:pic>
      <p:sp>
        <p:nvSpPr>
          <p:cNvPr id="13" name="Знак 4: кольцо"/>
          <p:cNvSpPr/>
          <p:nvPr/>
        </p:nvSpPr>
        <p:spPr>
          <a:xfrm>
            <a:off x="7444588" y="4701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4" name="Знак 4: диск"/>
          <p:cNvSpPr/>
          <p:nvPr/>
        </p:nvSpPr>
        <p:spPr>
          <a:xfrm>
            <a:off x="7490308" y="4747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5" name="Знак 4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0338" y="4987290"/>
            <a:ext cx="480060" cy="480060"/>
          </a:xfrm>
          <a:prstGeom prst="rect">
            <a:avLst/>
          </a:prstGeom>
        </p:spPr>
      </p:pic>
      <p:sp>
        <p:nvSpPr>
          <p:cNvPr id="16" name="Знак 5: кольцо"/>
          <p:cNvSpPr/>
          <p:nvPr/>
        </p:nvSpPr>
        <p:spPr>
          <a:xfrm>
            <a:off x="9319108" y="47015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7" name="Знак 5: диск"/>
          <p:cNvSpPr/>
          <p:nvPr/>
        </p:nvSpPr>
        <p:spPr>
          <a:xfrm>
            <a:off x="9364828" y="47472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Знак 5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4858" y="4987290"/>
            <a:ext cx="480060" cy="4800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Источники иллюстраций</a:t>
            </a:r>
            <a:endParaRPr lang="ru-RU" sz="3400" dirty="0"/>
          </a:p>
        </p:txBody>
      </p:sp>
      <p:pic>
        <p:nvPicPr>
          <p:cNvPr id="3" name="Миниатюра 1" descr="Семья: тени на тротуаре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9888"/>
            <a:ext cx="420624" cy="420624"/>
          </a:xfrm>
          <a:prstGeom prst="rect">
            <a:avLst/>
          </a:prstGeom>
        </p:spPr>
      </p:pic>
      <p:sp>
        <p:nvSpPr>
          <p:cNvPr id="4" name="Источник 1"/>
          <p:cNvSpPr txBox="1"/>
          <p:nvPr/>
        </p:nvSpPr>
        <p:spPr>
          <a:xfrm>
            <a:off x="1106424" y="1371600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Семья: тени на тротуаре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Carissa Rogers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2.0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commons.wikimedia.org/wiki/File:Family silhouette shadows 1.jpg</a:t>
            </a:r>
            <a:endParaRPr lang="ru-RU" sz="1100" dirty="0"/>
          </a:p>
        </p:txBody>
      </p:sp>
      <p:pic>
        <p:nvPicPr>
          <p:cNvPr id="5" name="Миниатюра 2" descr="Родители с детьми на прогулке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920240"/>
            <a:ext cx="420624" cy="420624"/>
          </a:xfrm>
          <a:prstGeom prst="rect">
            <a:avLst/>
          </a:prstGeom>
        </p:spPr>
      </p:pic>
      <p:sp>
        <p:nvSpPr>
          <p:cNvPr id="6" name="Источник 2"/>
          <p:cNvSpPr txBox="1"/>
          <p:nvPr/>
        </p:nvSpPr>
        <p:spPr>
          <a:xfrm>
            <a:off x="1106424" y="1901952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Родители с детьми на прогулке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Great Sand Dunes National Park and Preserve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commons.wikimedia.org/wiki/File:Family Walking in Medano Creek (48044044306).jpg</a:t>
            </a:r>
            <a:endParaRPr lang="ru-RU" sz="1100" dirty="0"/>
          </a:p>
        </p:txBody>
      </p:sp>
      <p:pic>
        <p:nvPicPr>
          <p:cNvPr id="7" name="Миниатюра 3" descr="Обручальные кольца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2450592"/>
            <a:ext cx="420624" cy="420624"/>
          </a:xfrm>
          <a:prstGeom prst="rect">
            <a:avLst/>
          </a:prstGeom>
        </p:spPr>
      </p:pic>
      <p:sp>
        <p:nvSpPr>
          <p:cNvPr id="8" name="Источник 3"/>
          <p:cNvSpPr txBox="1"/>
          <p:nvPr/>
        </p:nvSpPr>
        <p:spPr>
          <a:xfrm>
            <a:off x="1106424" y="2432304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Обручальные кольца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Mauro Cateb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3.0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commons.wikimedia.org/wiki/File:Pair of wedding rings.JPG</a:t>
            </a:r>
            <a:endParaRPr lang="ru-RU" sz="1100" dirty="0"/>
          </a:p>
        </p:txBody>
      </p:sp>
      <p:pic>
        <p:nvPicPr>
          <p:cNvPr id="9" name="Миниатюра 4" descr="Здание Щербинского районного суда города Москвы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2980944"/>
            <a:ext cx="420624" cy="420624"/>
          </a:xfrm>
          <a:prstGeom prst="rect">
            <a:avLst/>
          </a:prstGeom>
        </p:spPr>
      </p:pic>
      <p:sp>
        <p:nvSpPr>
          <p:cNvPr id="10" name="Источник 4"/>
          <p:cNvSpPr txBox="1"/>
          <p:nvPr/>
        </p:nvSpPr>
        <p:spPr>
          <a:xfrm>
            <a:off x="1106424" y="2962656"/>
            <a:ext cx="1053663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Здание Щербинского районного суда города Москвы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Аппарат Мэра и Правительства Москвы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commons.wikimedia.org/wiki/File:Здание Щербинского районного суда (сентябрь 2016).jpg</a:t>
            </a:r>
            <a:endParaRPr lang="ru-RU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11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Алиментные обязательства в семье</dc:title>
  <dc:subject/>
  <dc:creator>pomogalka.me</dc:creator>
  <cp:lastModifiedBy>pomogalka.me</cp:lastModifiedBy>
  <cp:revision>1</cp:revision>
  <dcterms:created xsi:type="dcterms:W3CDTF">2026-10-08T13:13:17Z</dcterms:created>
  <dcterms:modified xsi:type="dcterms:W3CDTF">2026-10-08T13:13:17Z</dcterms:modified>
</cp:coreProperties>
</file>