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60" r:id="rId5"/>
    <p:sldId id="257" r:id="rId6"/>
    <p:sldId id="264" r:id="rId7"/>
    <p:sldId id="263" r:id="rId8"/>
    <p:sldId id="265" r:id="rId9"/>
    <p:sldId id="266" r:id="rId10"/>
    <p:sldId id="262" r:id="rId11"/>
    <p:sldId id="261" r:id="rId12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67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0B4717-30FE-431C-8B74-CDB351FBB818}" type="doc">
      <dgm:prSet loTypeId="urn:microsoft.com/office/officeart/2009/3/layout/StepUpProcess" loCatId="process" qsTypeId="urn:microsoft.com/office/officeart/2005/8/quickstyle/simple4" qsCatId="simple" csTypeId="urn:microsoft.com/office/officeart/2005/8/colors/colorful1" csCatId="colorful" phldr="1"/>
      <dgm:spPr/>
      <dgm:t>
        <a:bodyPr rtlCol="0"/>
        <a:lstStyle/>
        <a:p>
          <a:pPr rtl="0"/>
          <a:endParaRPr lang="en-US"/>
        </a:p>
      </dgm:t>
    </dgm:pt>
    <dgm:pt modelId="{A91D5CBA-CD16-4F0F-AC6F-C20A4DC1769D}">
      <dgm:prSet/>
      <dgm:spPr/>
      <dgm:t>
        <a:bodyPr rtlCol="0"/>
        <a:lstStyle/>
        <a:p>
          <a:pPr rtl="0"/>
          <a:r>
            <a:rPr lang="ru-RU" noProof="1"/>
            <a:t>Предложил  оперативный метод для описания программ, что позволило заменить неэффективное их задание в машинном коде</a:t>
          </a:r>
        </a:p>
      </dgm:t>
    </dgm:pt>
    <dgm:pt modelId="{32965805-CB22-4811-8AFC-1ED4297937D9}" type="parTrans" cxnId="{78CE04BB-2FAD-432E-92C7-113B9B3078E6}">
      <dgm:prSet/>
      <dgm:spPr/>
      <dgm:t>
        <a:bodyPr rtlCol="0"/>
        <a:lstStyle/>
        <a:p>
          <a:pPr rtl="0"/>
          <a:endParaRPr lang="ru-RU" noProof="1"/>
        </a:p>
      </dgm:t>
    </dgm:pt>
    <dgm:pt modelId="{17C254B4-23F0-4F0F-9A73-7ED0CF144164}" type="sibTrans" cxnId="{78CE04BB-2FAD-432E-92C7-113B9B3078E6}">
      <dgm:prSet phldrT="01" phldr="0"/>
      <dgm:spPr/>
      <dgm:t>
        <a:bodyPr/>
        <a:lstStyle/>
        <a:p>
          <a:endParaRPr lang="ru-RU"/>
        </a:p>
      </dgm:t>
    </dgm:pt>
    <dgm:pt modelId="{8705C5AF-84E6-4D7D-944D-14DBACA0B934}">
      <dgm:prSet/>
      <dgm:spPr/>
      <dgm:t>
        <a:bodyPr rtlCol="0"/>
        <a:lstStyle/>
        <a:p>
          <a:pPr rtl="0"/>
          <a:r>
            <a:rPr lang="ru-RU" noProof="1"/>
            <a:t>Создание первого компилятора, что способствовало развитию советского программирования.</a:t>
          </a:r>
        </a:p>
      </dgm:t>
    </dgm:pt>
    <dgm:pt modelId="{1B9A8040-357C-4BD7-8E0F-E6DDCEB5E636}" type="parTrans" cxnId="{BCC881B8-8092-4135-93B6-4B7B5E26EEB2}">
      <dgm:prSet/>
      <dgm:spPr/>
      <dgm:t>
        <a:bodyPr rtlCol="0"/>
        <a:lstStyle/>
        <a:p>
          <a:pPr rtl="0"/>
          <a:endParaRPr lang="ru-RU" noProof="1"/>
        </a:p>
      </dgm:t>
    </dgm:pt>
    <dgm:pt modelId="{4940D8B4-FF43-4555-BDAB-5D26DFC87CA0}" type="sibTrans" cxnId="{BCC881B8-8092-4135-93B6-4B7B5E26EEB2}">
      <dgm:prSet phldrT="02" phldr="0"/>
      <dgm:spPr/>
      <dgm:t>
        <a:bodyPr/>
        <a:lstStyle/>
        <a:p>
          <a:endParaRPr lang="ru-RU"/>
        </a:p>
      </dgm:t>
    </dgm:pt>
    <dgm:pt modelId="{E7284118-5C77-4E15-91C8-BF173EB06511}">
      <dgm:prSet/>
      <dgm:spPr/>
      <dgm:t>
        <a:bodyPr rtlCol="0"/>
        <a:lstStyle/>
        <a:p>
          <a:pPr rtl="0"/>
          <a:r>
            <a:rPr lang="ru-RU" noProof="1"/>
            <a:t>Разработал новые подходы к анализу и обработки естественного языка, что имело огромное значение для компьютерных систем, работающих на естественных языках</a:t>
          </a:r>
        </a:p>
      </dgm:t>
    </dgm:pt>
    <dgm:pt modelId="{1242B663-AEF0-46F6-A50A-83C93FFACAAC}" type="parTrans" cxnId="{DE36C8E0-BF50-46C0-B868-8718CD39769F}">
      <dgm:prSet/>
      <dgm:spPr/>
      <dgm:t>
        <a:bodyPr rtlCol="0"/>
        <a:lstStyle/>
        <a:p>
          <a:pPr rtl="0"/>
          <a:endParaRPr lang="ru-RU" noProof="1"/>
        </a:p>
      </dgm:t>
    </dgm:pt>
    <dgm:pt modelId="{F0B76AEB-B896-4ADA-B685-21ED8B9229B6}" type="sibTrans" cxnId="{DE36C8E0-BF50-46C0-B868-8718CD39769F}">
      <dgm:prSet phldrT="03" phldr="0"/>
      <dgm:spPr/>
      <dgm:t>
        <a:bodyPr/>
        <a:lstStyle/>
        <a:p>
          <a:endParaRPr lang="ru-RU"/>
        </a:p>
      </dgm:t>
    </dgm:pt>
    <dgm:pt modelId="{EEFA86F4-18EA-4D21-8B3A-BD870365B4AC}">
      <dgm:prSet/>
      <dgm:spPr/>
      <dgm:t>
        <a:bodyPr rtlCol="0"/>
        <a:lstStyle/>
        <a:p>
          <a:pPr rtl="0"/>
          <a:r>
            <a:rPr lang="ru-RU" noProof="1"/>
            <a:t>Математические подходы в сфере математической биологии существенно повлияли на развитие биоинформатики и компьютерного моделирования в биологии</a:t>
          </a:r>
        </a:p>
      </dgm:t>
    </dgm:pt>
    <dgm:pt modelId="{50C0D7A1-7878-4668-BC26-5A032FD79EF9}" type="parTrans" cxnId="{CCDE273E-FB19-4949-8CDF-69CA513A4ED7}">
      <dgm:prSet/>
      <dgm:spPr/>
      <dgm:t>
        <a:bodyPr/>
        <a:lstStyle/>
        <a:p>
          <a:endParaRPr lang="ru-RU"/>
        </a:p>
      </dgm:t>
    </dgm:pt>
    <dgm:pt modelId="{BD544C27-10C8-4AD7-8E36-F1832DCCDDD7}" type="sibTrans" cxnId="{CCDE273E-FB19-4949-8CDF-69CA513A4ED7}">
      <dgm:prSet/>
      <dgm:spPr/>
      <dgm:t>
        <a:bodyPr/>
        <a:lstStyle/>
        <a:p>
          <a:endParaRPr lang="ru-RU"/>
        </a:p>
      </dgm:t>
    </dgm:pt>
    <dgm:pt modelId="{392A9E96-A931-4E91-82E6-EB06CF8130D3}" type="pres">
      <dgm:prSet presAssocID="{7D0B4717-30FE-431C-8B74-CDB351FBB818}" presName="rootnode" presStyleCnt="0">
        <dgm:presLayoutVars>
          <dgm:chMax/>
          <dgm:chPref/>
          <dgm:dir/>
          <dgm:animLvl val="lvl"/>
        </dgm:presLayoutVars>
      </dgm:prSet>
      <dgm:spPr/>
    </dgm:pt>
    <dgm:pt modelId="{89F67A5B-B59A-4510-A663-7F48C8888541}" type="pres">
      <dgm:prSet presAssocID="{A91D5CBA-CD16-4F0F-AC6F-C20A4DC1769D}" presName="composite" presStyleCnt="0"/>
      <dgm:spPr/>
    </dgm:pt>
    <dgm:pt modelId="{E3993E94-8926-425F-B024-6F8FA381D309}" type="pres">
      <dgm:prSet presAssocID="{A91D5CBA-CD16-4F0F-AC6F-C20A4DC1769D}" presName="LShape" presStyleLbl="alignNode1" presStyleIdx="0" presStyleCnt="7"/>
      <dgm:spPr/>
    </dgm:pt>
    <dgm:pt modelId="{94C5D249-12A4-484B-8E9A-28B7C1B9D968}" type="pres">
      <dgm:prSet presAssocID="{A91D5CBA-CD16-4F0F-AC6F-C20A4DC1769D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544ECF2F-5B35-4BBA-A3AA-9BA79DE58995}" type="pres">
      <dgm:prSet presAssocID="{A91D5CBA-CD16-4F0F-AC6F-C20A4DC1769D}" presName="Triangle" presStyleLbl="alignNode1" presStyleIdx="1" presStyleCnt="7"/>
      <dgm:spPr/>
    </dgm:pt>
    <dgm:pt modelId="{A7FBB0D9-A185-49DF-8FAB-A0CB4514CFE9}" type="pres">
      <dgm:prSet presAssocID="{17C254B4-23F0-4F0F-9A73-7ED0CF144164}" presName="sibTrans" presStyleCnt="0"/>
      <dgm:spPr/>
    </dgm:pt>
    <dgm:pt modelId="{70E8A62C-155A-4111-8A6F-07A434E91E51}" type="pres">
      <dgm:prSet presAssocID="{17C254B4-23F0-4F0F-9A73-7ED0CF144164}" presName="space" presStyleCnt="0"/>
      <dgm:spPr/>
    </dgm:pt>
    <dgm:pt modelId="{D362DB0A-F92B-42BF-979E-A090A639ACDE}" type="pres">
      <dgm:prSet presAssocID="{8705C5AF-84E6-4D7D-944D-14DBACA0B934}" presName="composite" presStyleCnt="0"/>
      <dgm:spPr/>
    </dgm:pt>
    <dgm:pt modelId="{38F0C447-809F-4CEF-AC0A-C8FB9B1E58AB}" type="pres">
      <dgm:prSet presAssocID="{8705C5AF-84E6-4D7D-944D-14DBACA0B934}" presName="LShape" presStyleLbl="alignNode1" presStyleIdx="2" presStyleCnt="7"/>
      <dgm:spPr/>
    </dgm:pt>
    <dgm:pt modelId="{151E7304-282A-40B5-9CEF-D74AEDE7A565}" type="pres">
      <dgm:prSet presAssocID="{8705C5AF-84E6-4D7D-944D-14DBACA0B934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6703BDAB-C564-4235-83E1-68BB2C607B47}" type="pres">
      <dgm:prSet presAssocID="{8705C5AF-84E6-4D7D-944D-14DBACA0B934}" presName="Triangle" presStyleLbl="alignNode1" presStyleIdx="3" presStyleCnt="7"/>
      <dgm:spPr/>
    </dgm:pt>
    <dgm:pt modelId="{05D1172C-F311-4D8B-94A1-4FA2BA5B6242}" type="pres">
      <dgm:prSet presAssocID="{4940D8B4-FF43-4555-BDAB-5D26DFC87CA0}" presName="sibTrans" presStyleCnt="0"/>
      <dgm:spPr/>
    </dgm:pt>
    <dgm:pt modelId="{1C130315-7E96-44A0-B417-012E2DD4AA1A}" type="pres">
      <dgm:prSet presAssocID="{4940D8B4-FF43-4555-BDAB-5D26DFC87CA0}" presName="space" presStyleCnt="0"/>
      <dgm:spPr/>
    </dgm:pt>
    <dgm:pt modelId="{2120740A-8A2F-4EEC-B2CA-5A50EA1A0690}" type="pres">
      <dgm:prSet presAssocID="{E7284118-5C77-4E15-91C8-BF173EB06511}" presName="composite" presStyleCnt="0"/>
      <dgm:spPr/>
    </dgm:pt>
    <dgm:pt modelId="{9580977E-37C3-492C-8915-77C08BDA2DB9}" type="pres">
      <dgm:prSet presAssocID="{E7284118-5C77-4E15-91C8-BF173EB06511}" presName="LShape" presStyleLbl="alignNode1" presStyleIdx="4" presStyleCnt="7"/>
      <dgm:spPr/>
    </dgm:pt>
    <dgm:pt modelId="{A059F7E3-B36B-4A12-863B-A74884833B02}" type="pres">
      <dgm:prSet presAssocID="{E7284118-5C77-4E15-91C8-BF173EB06511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1F97728C-AB12-4E28-B7CE-CCF3AB44EAE5}" type="pres">
      <dgm:prSet presAssocID="{E7284118-5C77-4E15-91C8-BF173EB06511}" presName="Triangle" presStyleLbl="alignNode1" presStyleIdx="5" presStyleCnt="7"/>
      <dgm:spPr/>
    </dgm:pt>
    <dgm:pt modelId="{3C281C0B-93B2-4A09-BC1B-9C91FEF18797}" type="pres">
      <dgm:prSet presAssocID="{F0B76AEB-B896-4ADA-B685-21ED8B9229B6}" presName="sibTrans" presStyleCnt="0"/>
      <dgm:spPr/>
    </dgm:pt>
    <dgm:pt modelId="{0C576ACD-1EF4-486F-9711-E5A6B7D46B67}" type="pres">
      <dgm:prSet presAssocID="{F0B76AEB-B896-4ADA-B685-21ED8B9229B6}" presName="space" presStyleCnt="0"/>
      <dgm:spPr/>
    </dgm:pt>
    <dgm:pt modelId="{92D3DF85-68EC-427D-ACB6-260F83EFF060}" type="pres">
      <dgm:prSet presAssocID="{EEFA86F4-18EA-4D21-8B3A-BD870365B4AC}" presName="composite" presStyleCnt="0"/>
      <dgm:spPr/>
    </dgm:pt>
    <dgm:pt modelId="{5C0110F8-D6A1-44B4-9CC9-2244594D9D8B}" type="pres">
      <dgm:prSet presAssocID="{EEFA86F4-18EA-4D21-8B3A-BD870365B4AC}" presName="LShape" presStyleLbl="alignNode1" presStyleIdx="6" presStyleCnt="7"/>
      <dgm:spPr/>
    </dgm:pt>
    <dgm:pt modelId="{D6C729F0-1ED8-4EE0-B386-2336283A49FC}" type="pres">
      <dgm:prSet presAssocID="{EEFA86F4-18EA-4D21-8B3A-BD870365B4AC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CCDE273E-FB19-4949-8CDF-69CA513A4ED7}" srcId="{7D0B4717-30FE-431C-8B74-CDB351FBB818}" destId="{EEFA86F4-18EA-4D21-8B3A-BD870365B4AC}" srcOrd="3" destOrd="0" parTransId="{50C0D7A1-7878-4668-BC26-5A032FD79EF9}" sibTransId="{BD544C27-10C8-4AD7-8E36-F1832DCCDDD7}"/>
    <dgm:cxn modelId="{1ED1E26C-ED88-416E-B498-513F44D10EB0}" type="presOf" srcId="{EEFA86F4-18EA-4D21-8B3A-BD870365B4AC}" destId="{D6C729F0-1ED8-4EE0-B386-2336283A49FC}" srcOrd="0" destOrd="0" presId="urn:microsoft.com/office/officeart/2009/3/layout/StepUpProcess"/>
    <dgm:cxn modelId="{148C016D-5AAE-4E23-9C35-FDE31A2E8384}" type="presOf" srcId="{E7284118-5C77-4E15-91C8-BF173EB06511}" destId="{A059F7E3-B36B-4A12-863B-A74884833B02}" srcOrd="0" destOrd="0" presId="urn:microsoft.com/office/officeart/2009/3/layout/StepUpProcess"/>
    <dgm:cxn modelId="{C51CFA8B-978B-41B4-9DC7-3837BEC58C80}" type="presOf" srcId="{A91D5CBA-CD16-4F0F-AC6F-C20A4DC1769D}" destId="{94C5D249-12A4-484B-8E9A-28B7C1B9D968}" srcOrd="0" destOrd="0" presId="urn:microsoft.com/office/officeart/2009/3/layout/StepUpProcess"/>
    <dgm:cxn modelId="{F93DA19C-A20A-4B82-81A9-9BCD3E6EF7EB}" type="presOf" srcId="{7D0B4717-30FE-431C-8B74-CDB351FBB818}" destId="{392A9E96-A931-4E91-82E6-EB06CF8130D3}" srcOrd="0" destOrd="0" presId="urn:microsoft.com/office/officeart/2009/3/layout/StepUpProcess"/>
    <dgm:cxn modelId="{BCC881B8-8092-4135-93B6-4B7B5E26EEB2}" srcId="{7D0B4717-30FE-431C-8B74-CDB351FBB818}" destId="{8705C5AF-84E6-4D7D-944D-14DBACA0B934}" srcOrd="1" destOrd="0" parTransId="{1B9A8040-357C-4BD7-8E0F-E6DDCEB5E636}" sibTransId="{4940D8B4-FF43-4555-BDAB-5D26DFC87CA0}"/>
    <dgm:cxn modelId="{78CE04BB-2FAD-432E-92C7-113B9B3078E6}" srcId="{7D0B4717-30FE-431C-8B74-CDB351FBB818}" destId="{A91D5CBA-CD16-4F0F-AC6F-C20A4DC1769D}" srcOrd="0" destOrd="0" parTransId="{32965805-CB22-4811-8AFC-1ED4297937D9}" sibTransId="{17C254B4-23F0-4F0F-9A73-7ED0CF144164}"/>
    <dgm:cxn modelId="{FADEDBDC-A5F1-4076-863E-4D52C03A36D7}" type="presOf" srcId="{8705C5AF-84E6-4D7D-944D-14DBACA0B934}" destId="{151E7304-282A-40B5-9CEF-D74AEDE7A565}" srcOrd="0" destOrd="0" presId="urn:microsoft.com/office/officeart/2009/3/layout/StepUpProcess"/>
    <dgm:cxn modelId="{DE36C8E0-BF50-46C0-B868-8718CD39769F}" srcId="{7D0B4717-30FE-431C-8B74-CDB351FBB818}" destId="{E7284118-5C77-4E15-91C8-BF173EB06511}" srcOrd="2" destOrd="0" parTransId="{1242B663-AEF0-46F6-A50A-83C93FFACAAC}" sibTransId="{F0B76AEB-B896-4ADA-B685-21ED8B9229B6}"/>
    <dgm:cxn modelId="{B304F76F-265B-4A87-A6FA-386D9736659A}" type="presParOf" srcId="{392A9E96-A931-4E91-82E6-EB06CF8130D3}" destId="{89F67A5B-B59A-4510-A663-7F48C8888541}" srcOrd="0" destOrd="0" presId="urn:microsoft.com/office/officeart/2009/3/layout/StepUpProcess"/>
    <dgm:cxn modelId="{3FFBC8F0-A720-4D1D-9962-E5F31705E936}" type="presParOf" srcId="{89F67A5B-B59A-4510-A663-7F48C8888541}" destId="{E3993E94-8926-425F-B024-6F8FA381D309}" srcOrd="0" destOrd="0" presId="urn:microsoft.com/office/officeart/2009/3/layout/StepUpProcess"/>
    <dgm:cxn modelId="{8D4343F4-43C4-44B5-B070-C184BA68EA1C}" type="presParOf" srcId="{89F67A5B-B59A-4510-A663-7F48C8888541}" destId="{94C5D249-12A4-484B-8E9A-28B7C1B9D968}" srcOrd="1" destOrd="0" presId="urn:microsoft.com/office/officeart/2009/3/layout/StepUpProcess"/>
    <dgm:cxn modelId="{0A31C330-6C03-42A3-8B0E-2B345BAE4DA2}" type="presParOf" srcId="{89F67A5B-B59A-4510-A663-7F48C8888541}" destId="{544ECF2F-5B35-4BBA-A3AA-9BA79DE58995}" srcOrd="2" destOrd="0" presId="urn:microsoft.com/office/officeart/2009/3/layout/StepUpProcess"/>
    <dgm:cxn modelId="{A87CBE4B-A549-4027-9C1A-E90C9BCE7D57}" type="presParOf" srcId="{392A9E96-A931-4E91-82E6-EB06CF8130D3}" destId="{A7FBB0D9-A185-49DF-8FAB-A0CB4514CFE9}" srcOrd="1" destOrd="0" presId="urn:microsoft.com/office/officeart/2009/3/layout/StepUpProcess"/>
    <dgm:cxn modelId="{C2921E17-CED6-4232-A43D-44975EB97025}" type="presParOf" srcId="{A7FBB0D9-A185-49DF-8FAB-A0CB4514CFE9}" destId="{70E8A62C-155A-4111-8A6F-07A434E91E51}" srcOrd="0" destOrd="0" presId="urn:microsoft.com/office/officeart/2009/3/layout/StepUpProcess"/>
    <dgm:cxn modelId="{6833DEB9-DD39-4540-B6AE-C560227BE148}" type="presParOf" srcId="{392A9E96-A931-4E91-82E6-EB06CF8130D3}" destId="{D362DB0A-F92B-42BF-979E-A090A639ACDE}" srcOrd="2" destOrd="0" presId="urn:microsoft.com/office/officeart/2009/3/layout/StepUpProcess"/>
    <dgm:cxn modelId="{434B17ED-393D-4705-95DC-3426D709327E}" type="presParOf" srcId="{D362DB0A-F92B-42BF-979E-A090A639ACDE}" destId="{38F0C447-809F-4CEF-AC0A-C8FB9B1E58AB}" srcOrd="0" destOrd="0" presId="urn:microsoft.com/office/officeart/2009/3/layout/StepUpProcess"/>
    <dgm:cxn modelId="{1A8F5857-CBF3-4174-B6C4-38EC3FAB4A64}" type="presParOf" srcId="{D362DB0A-F92B-42BF-979E-A090A639ACDE}" destId="{151E7304-282A-40B5-9CEF-D74AEDE7A565}" srcOrd="1" destOrd="0" presId="urn:microsoft.com/office/officeart/2009/3/layout/StepUpProcess"/>
    <dgm:cxn modelId="{1C5400DB-AC01-4C6B-A808-60DAC9B01199}" type="presParOf" srcId="{D362DB0A-F92B-42BF-979E-A090A639ACDE}" destId="{6703BDAB-C564-4235-83E1-68BB2C607B47}" srcOrd="2" destOrd="0" presId="urn:microsoft.com/office/officeart/2009/3/layout/StepUpProcess"/>
    <dgm:cxn modelId="{FD1C38EF-AAEC-496C-9DB6-361F3BE50572}" type="presParOf" srcId="{392A9E96-A931-4E91-82E6-EB06CF8130D3}" destId="{05D1172C-F311-4D8B-94A1-4FA2BA5B6242}" srcOrd="3" destOrd="0" presId="urn:microsoft.com/office/officeart/2009/3/layout/StepUpProcess"/>
    <dgm:cxn modelId="{E3BF38CB-AA1D-43C9-AA58-6BA07F4E2277}" type="presParOf" srcId="{05D1172C-F311-4D8B-94A1-4FA2BA5B6242}" destId="{1C130315-7E96-44A0-B417-012E2DD4AA1A}" srcOrd="0" destOrd="0" presId="urn:microsoft.com/office/officeart/2009/3/layout/StepUpProcess"/>
    <dgm:cxn modelId="{4BDA8C9D-7F39-41EC-B4C3-8161C57EFCD7}" type="presParOf" srcId="{392A9E96-A931-4E91-82E6-EB06CF8130D3}" destId="{2120740A-8A2F-4EEC-B2CA-5A50EA1A0690}" srcOrd="4" destOrd="0" presId="urn:microsoft.com/office/officeart/2009/3/layout/StepUpProcess"/>
    <dgm:cxn modelId="{20B3DACB-2DCC-4D3D-B0B2-B8A432995675}" type="presParOf" srcId="{2120740A-8A2F-4EEC-B2CA-5A50EA1A0690}" destId="{9580977E-37C3-492C-8915-77C08BDA2DB9}" srcOrd="0" destOrd="0" presId="urn:microsoft.com/office/officeart/2009/3/layout/StepUpProcess"/>
    <dgm:cxn modelId="{285FD43D-211E-42DB-BE86-2CEBB46D2103}" type="presParOf" srcId="{2120740A-8A2F-4EEC-B2CA-5A50EA1A0690}" destId="{A059F7E3-B36B-4A12-863B-A74884833B02}" srcOrd="1" destOrd="0" presId="urn:microsoft.com/office/officeart/2009/3/layout/StepUpProcess"/>
    <dgm:cxn modelId="{F4437601-6829-4A2B-8431-918341130FEB}" type="presParOf" srcId="{2120740A-8A2F-4EEC-B2CA-5A50EA1A0690}" destId="{1F97728C-AB12-4E28-B7CE-CCF3AB44EAE5}" srcOrd="2" destOrd="0" presId="urn:microsoft.com/office/officeart/2009/3/layout/StepUpProcess"/>
    <dgm:cxn modelId="{EF0E557A-D1A3-4213-AE62-8DE40B5FB9DB}" type="presParOf" srcId="{392A9E96-A931-4E91-82E6-EB06CF8130D3}" destId="{3C281C0B-93B2-4A09-BC1B-9C91FEF18797}" srcOrd="5" destOrd="0" presId="urn:microsoft.com/office/officeart/2009/3/layout/StepUpProcess"/>
    <dgm:cxn modelId="{D2D659EB-23AB-4A5D-B59C-CA2CCB71A332}" type="presParOf" srcId="{3C281C0B-93B2-4A09-BC1B-9C91FEF18797}" destId="{0C576ACD-1EF4-486F-9711-E5A6B7D46B67}" srcOrd="0" destOrd="0" presId="urn:microsoft.com/office/officeart/2009/3/layout/StepUpProcess"/>
    <dgm:cxn modelId="{D45F570C-08F9-4B3B-9AA6-DA2718D715B5}" type="presParOf" srcId="{392A9E96-A931-4E91-82E6-EB06CF8130D3}" destId="{92D3DF85-68EC-427D-ACB6-260F83EFF060}" srcOrd="6" destOrd="0" presId="urn:microsoft.com/office/officeart/2009/3/layout/StepUpProcess"/>
    <dgm:cxn modelId="{83B0B0AC-AEF9-44E5-9A02-0D5422CFE2EC}" type="presParOf" srcId="{92D3DF85-68EC-427D-ACB6-260F83EFF060}" destId="{5C0110F8-D6A1-44B4-9CC9-2244594D9D8B}" srcOrd="0" destOrd="0" presId="urn:microsoft.com/office/officeart/2009/3/layout/StepUpProcess"/>
    <dgm:cxn modelId="{05A0871B-2717-4F9A-989F-8640511A730E}" type="presParOf" srcId="{92D3DF85-68EC-427D-ACB6-260F83EFF060}" destId="{D6C729F0-1ED8-4EE0-B386-2336283A49FC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993E94-8926-425F-B024-6F8FA381D309}">
      <dsp:nvSpPr>
        <dsp:cNvPr id="0" name=""/>
        <dsp:cNvSpPr/>
      </dsp:nvSpPr>
      <dsp:spPr>
        <a:xfrm rot="5400000">
          <a:off x="459247" y="1462778"/>
          <a:ext cx="1381077" cy="229808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4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50800" dist="25400" dir="13500000">
            <a:srgbClr val="000000">
              <a:alpha val="55000"/>
            </a:srgbClr>
          </a:inn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4C5D249-12A4-484B-8E9A-28B7C1B9D968}">
      <dsp:nvSpPr>
        <dsp:cNvPr id="0" name=""/>
        <dsp:cNvSpPr/>
      </dsp:nvSpPr>
      <dsp:spPr>
        <a:xfrm>
          <a:off x="228711" y="2149409"/>
          <a:ext cx="2074720" cy="18186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rtlCol="0" anchor="t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noProof="1"/>
            <a:t>Предложил  оперативный метод для описания программ, что позволило заменить неэффективное их задание в машинном коде</a:t>
          </a:r>
        </a:p>
      </dsp:txBody>
      <dsp:txXfrm>
        <a:off x="228711" y="2149409"/>
        <a:ext cx="2074720" cy="1818614"/>
      </dsp:txXfrm>
    </dsp:sp>
    <dsp:sp modelId="{544ECF2F-5B35-4BBA-A3AA-9BA79DE58995}">
      <dsp:nvSpPr>
        <dsp:cNvPr id="0" name=""/>
        <dsp:cNvSpPr/>
      </dsp:nvSpPr>
      <dsp:spPr>
        <a:xfrm>
          <a:off x="1911975" y="1293591"/>
          <a:ext cx="391456" cy="391456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4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50800" dist="25400" dir="13500000">
            <a:srgbClr val="000000">
              <a:alpha val="55000"/>
            </a:srgbClr>
          </a:inn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8F0C447-809F-4CEF-AC0A-C8FB9B1E58AB}">
      <dsp:nvSpPr>
        <dsp:cNvPr id="0" name=""/>
        <dsp:cNvSpPr/>
      </dsp:nvSpPr>
      <dsp:spPr>
        <a:xfrm rot="5400000">
          <a:off x="2999110" y="834286"/>
          <a:ext cx="1381077" cy="229808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4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50800" dist="25400" dir="13500000">
            <a:srgbClr val="000000">
              <a:alpha val="55000"/>
            </a:srgbClr>
          </a:inn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51E7304-282A-40B5-9CEF-D74AEDE7A565}">
      <dsp:nvSpPr>
        <dsp:cNvPr id="0" name=""/>
        <dsp:cNvSpPr/>
      </dsp:nvSpPr>
      <dsp:spPr>
        <a:xfrm>
          <a:off x="2768574" y="1520917"/>
          <a:ext cx="2074720" cy="18186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rtlCol="0" anchor="t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noProof="1"/>
            <a:t>Создание первого компилятора, что способствовало развитию советского программирования.</a:t>
          </a:r>
        </a:p>
      </dsp:txBody>
      <dsp:txXfrm>
        <a:off x="2768574" y="1520917"/>
        <a:ext cx="2074720" cy="1818614"/>
      </dsp:txXfrm>
    </dsp:sp>
    <dsp:sp modelId="{6703BDAB-C564-4235-83E1-68BB2C607B47}">
      <dsp:nvSpPr>
        <dsp:cNvPr id="0" name=""/>
        <dsp:cNvSpPr/>
      </dsp:nvSpPr>
      <dsp:spPr>
        <a:xfrm>
          <a:off x="4451838" y="665099"/>
          <a:ext cx="391456" cy="391456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4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50800" dist="25400" dir="13500000">
            <a:srgbClr val="000000">
              <a:alpha val="55000"/>
            </a:srgbClr>
          </a:inn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580977E-37C3-492C-8915-77C08BDA2DB9}">
      <dsp:nvSpPr>
        <dsp:cNvPr id="0" name=""/>
        <dsp:cNvSpPr/>
      </dsp:nvSpPr>
      <dsp:spPr>
        <a:xfrm rot="5400000">
          <a:off x="5538973" y="205794"/>
          <a:ext cx="1381077" cy="229808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4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50800" dist="25400" dir="13500000">
            <a:srgbClr val="000000">
              <a:alpha val="55000"/>
            </a:srgbClr>
          </a:inn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059F7E3-B36B-4A12-863B-A74884833B02}">
      <dsp:nvSpPr>
        <dsp:cNvPr id="0" name=""/>
        <dsp:cNvSpPr/>
      </dsp:nvSpPr>
      <dsp:spPr>
        <a:xfrm>
          <a:off x="5308437" y="892426"/>
          <a:ext cx="2074720" cy="18186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rtlCol="0" anchor="t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noProof="1"/>
            <a:t>Разработал новые подходы к анализу и обработки естественного языка, что имело огромное значение для компьютерных систем, работающих на естественных языках</a:t>
          </a:r>
        </a:p>
      </dsp:txBody>
      <dsp:txXfrm>
        <a:off x="5308437" y="892426"/>
        <a:ext cx="2074720" cy="1818614"/>
      </dsp:txXfrm>
    </dsp:sp>
    <dsp:sp modelId="{1F97728C-AB12-4E28-B7CE-CCF3AB44EAE5}">
      <dsp:nvSpPr>
        <dsp:cNvPr id="0" name=""/>
        <dsp:cNvSpPr/>
      </dsp:nvSpPr>
      <dsp:spPr>
        <a:xfrm>
          <a:off x="6991701" y="36607"/>
          <a:ext cx="391456" cy="391456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4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50800" dist="25400" dir="13500000">
            <a:srgbClr val="000000">
              <a:alpha val="55000"/>
            </a:srgbClr>
          </a:inn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C0110F8-D6A1-44B4-9CC9-2244594D9D8B}">
      <dsp:nvSpPr>
        <dsp:cNvPr id="0" name=""/>
        <dsp:cNvSpPr/>
      </dsp:nvSpPr>
      <dsp:spPr>
        <a:xfrm rot="5400000">
          <a:off x="8078837" y="-422696"/>
          <a:ext cx="1381077" cy="229808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4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50800" dist="25400" dir="13500000">
            <a:srgbClr val="000000">
              <a:alpha val="55000"/>
            </a:srgbClr>
          </a:inn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6C729F0-1ED8-4EE0-B386-2336283A49FC}">
      <dsp:nvSpPr>
        <dsp:cNvPr id="0" name=""/>
        <dsp:cNvSpPr/>
      </dsp:nvSpPr>
      <dsp:spPr>
        <a:xfrm>
          <a:off x="7848301" y="263934"/>
          <a:ext cx="2074720" cy="18186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rtlCol="0" anchor="t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noProof="1"/>
            <a:t>Математические подходы в сфере математической биологии существенно повлияли на развитие биоинформатики и компьютерного моделирования в биологии</a:t>
          </a:r>
        </a:p>
      </dsp:txBody>
      <dsp:txXfrm>
        <a:off x="7848301" y="263934"/>
        <a:ext cx="2074720" cy="18186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E0BC6D0-5E81-4D18-A605-E0C2C648C1E3}" type="datetime1">
              <a:rPr lang="ru-RU" noProof="1" smtClean="0"/>
              <a:t>16.12.2024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80AB591-23E2-4751-AEF3-6F25D78DAAE8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34002154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009456E-454C-482B-A98A-2D909552B435}" type="datetime1">
              <a:rPr lang="ru-RU" noProof="1" smtClean="0"/>
              <a:t>16.12.2024</a:t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EEBF4EA-66C0-4CFE-81BD-02CDB9148D34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1471266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EEBF4EA-66C0-4CFE-81BD-02CDB9148D34}" type="slidenum">
              <a:rPr lang="ru-RU" noProof="1" smtClean="0"/>
              <a:t>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11409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EEBF4EA-66C0-4CFE-81BD-02CDB9148D34}" type="slidenum">
              <a:rPr lang="ru-RU" noProof="1" smtClean="0"/>
              <a:t>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96235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rtlCol="0"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AC44725-BC75-4A57-A50D-69C7E28D9A4C}" type="datetime1">
              <a:rPr lang="ru-RU" noProof="1" smtClean="0"/>
              <a:t>16.12.2024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ый 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rtlCol="0" anchor="b">
            <a:normAutofit/>
          </a:bodyPr>
          <a:lstStyle>
            <a:lvl1pPr algn="l">
              <a:defRPr sz="2400" b="0"/>
            </a:lvl1pPr>
          </a:lstStyle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141413" y="5299603"/>
            <a:ext cx="9906000" cy="493712"/>
          </a:xfrm>
        </p:spPr>
        <p:txBody>
          <a:bodyPr rtlCol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F2562FE-7FCE-4807-8336-D4E6B864DF9B}" type="datetime1">
              <a:rPr lang="ru-RU" noProof="1" smtClean="0"/>
              <a:t>16.12.2024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rtlCol="0" anchor="ctr">
            <a:normAutofit/>
          </a:bodyPr>
          <a:lstStyle>
            <a:lvl1pPr algn="l">
              <a:defRPr sz="3200" b="0" cap="all"/>
            </a:lvl1pPr>
          </a:lstStyle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141411" y="4343400"/>
            <a:ext cx="9906000" cy="1447800"/>
          </a:xfrm>
        </p:spPr>
        <p:txBody>
          <a:bodyPr rtlCol="0"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7ED3474-069E-408D-9BAC-4FA4D38A7E63}" type="datetime1">
              <a:rPr lang="ru-RU" noProof="1" smtClean="0"/>
              <a:t>16.12.2024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адпись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rtl="0"/>
            <a:r>
              <a:rPr lang="ru-RU" sz="8000" noProof="1">
                <a:solidFill>
                  <a:schemeClr val="accent1"/>
                </a:solidFill>
              </a:rPr>
              <a:t>«</a:t>
            </a:r>
          </a:p>
        </p:txBody>
      </p:sp>
      <p:sp>
        <p:nvSpPr>
          <p:cNvPr id="15" name="Надпись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ru-RU" sz="8000" noProof="1">
                <a:solidFill>
                  <a:schemeClr val="accent1"/>
                </a:solidFill>
              </a:rPr>
              <a:t>»</a:t>
            </a:r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rtlCol="0"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3" hasCustomPrompt="1"/>
          </p:nvPr>
        </p:nvSpPr>
        <p:spPr>
          <a:xfrm>
            <a:off x="1674812" y="3352800"/>
            <a:ext cx="8839202" cy="381000"/>
          </a:xfrm>
        </p:spPr>
        <p:txBody>
          <a:bodyPr rtlCol="0"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 rtl="0"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F848ED7-FD8F-42F0-ACA5-0070DE3ADC19}" type="datetime1">
              <a:rPr lang="ru-RU" noProof="1" smtClean="0"/>
              <a:t>16.12.2024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rtlCol="0" anchor="b">
            <a:normAutofit/>
          </a:bodyPr>
          <a:lstStyle>
            <a:lvl1pPr algn="l">
              <a:defRPr sz="3200" b="0" cap="all"/>
            </a:lvl1pPr>
          </a:lstStyle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 rtl="0"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32664C3-98EF-4FFF-81E6-BA56D754161C}" type="datetime1">
              <a:rPr lang="ru-RU" noProof="1" smtClean="0"/>
              <a:t>16.12.2024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 с цит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адпись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rtl="0"/>
            <a:r>
              <a:rPr lang="ru-RU" sz="8000" noProof="1">
                <a:solidFill>
                  <a:schemeClr val="accent1"/>
                </a:solidFill>
              </a:rPr>
              <a:t>«</a:t>
            </a:r>
          </a:p>
        </p:txBody>
      </p:sp>
      <p:sp>
        <p:nvSpPr>
          <p:cNvPr id="15" name="Надпись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ru-RU" sz="8000" noProof="1">
                <a:solidFill>
                  <a:schemeClr val="accent1"/>
                </a:solidFill>
              </a:rPr>
              <a:t>»</a:t>
            </a:r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rtlCol="0"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3" hasCustomPrompt="1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 rtl="0">
              <a:spcBef>
                <a:spcPct val="0"/>
              </a:spcBef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141411" y="4775200"/>
            <a:ext cx="9906000" cy="1016000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FE1A8C0-CA3A-4D39-B0BE-043640E7D2F1}" type="datetime1">
              <a:rPr lang="ru-RU" noProof="1" smtClean="0"/>
              <a:t>16.12.2024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 rtl="0"/>
            <a:r>
              <a:rPr lang="ru-RU" noProof="1"/>
              <a:t>Образец заголовка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3" hasCustomPrompt="1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 rtl="0">
              <a:spcBef>
                <a:spcPct val="0"/>
              </a:spcBef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141411" y="4343400"/>
            <a:ext cx="9906000" cy="1447800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151BCC0-632C-4526-AB00-78EDCC659912}" type="datetime1">
              <a:rPr lang="ru-RU" noProof="1" smtClean="0"/>
              <a:t>16.12.2024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 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 anchor="t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8903C09-1A14-4C4F-8687-68136B348DC6}" type="datetime1">
              <a:rPr lang="ru-RU" noProof="1" smtClean="0"/>
              <a:t>16.12.2024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1141412" y="609600"/>
            <a:ext cx="7543800" cy="5181600"/>
          </a:xfrm>
        </p:spPr>
        <p:txBody>
          <a:bodyPr vert="eaVert" rtlCol="0" anchor="t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574FD95-0BFE-47F9-B79A-EC3C79199141}" type="datetime1">
              <a:rPr lang="ru-RU" noProof="1" smtClean="0"/>
              <a:t>16.12.2024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 anchor="ctr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B94E85C-EAD0-4D87-BE2D-C08108379D26}" type="datetime1">
              <a:rPr lang="ru-RU" noProof="1" smtClean="0"/>
              <a:t>16.12.2024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rtlCol="0" anchor="b"/>
          <a:lstStyle>
            <a:lvl1pPr algn="r">
              <a:defRPr sz="4000" b="0" cap="all"/>
            </a:lvl1pPr>
          </a:lstStyle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751011" y="4777381"/>
            <a:ext cx="8686801" cy="860400"/>
          </a:xfrm>
        </p:spPr>
        <p:txBody>
          <a:bodyPr rtlCol="0"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4CA0D6C-17E3-4139-9FCC-693BCB2220E1}" type="datetime1">
              <a:rPr lang="ru-RU" noProof="1" smtClean="0"/>
              <a:t>16.12.2024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1141412" y="2666999"/>
            <a:ext cx="4876800" cy="3124201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170612" y="2667000"/>
            <a:ext cx="4876800" cy="312420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E782CB6-A2B3-425D-AF4B-85590A16F34C}" type="datetime1">
              <a:rPr lang="ru-RU" noProof="1" smtClean="0"/>
              <a:t>16.12.2024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429280" y="2658533"/>
            <a:ext cx="4588931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1141412" y="3243262"/>
            <a:ext cx="4876800" cy="2547937"/>
          </a:xfrm>
        </p:spPr>
        <p:txBody>
          <a:bodyPr rtlCol="0"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443133" y="2667000"/>
            <a:ext cx="4604280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6170612" y="3243262"/>
            <a:ext cx="4876801" cy="2547937"/>
          </a:xfrm>
        </p:spPr>
        <p:txBody>
          <a:bodyPr rtlCol="0"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4DEDF2E-5962-441F-B8F9-EEC3DE97DE69}" type="datetime1">
              <a:rPr lang="ru-RU" noProof="1" smtClean="0"/>
              <a:t>16.12.2024</a:t>
            </a:fld>
            <a:endParaRPr lang="ru-RU" noProof="1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5C39DBD-C6F3-4FDD-ABD5-CA712DC14711}" type="datetime1">
              <a:rPr lang="ru-RU" noProof="1" smtClean="0"/>
              <a:t>16.12.2024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FC3378-F829-447D-A244-D48E87452932}" type="datetime1">
              <a:rPr lang="ru-RU" noProof="1" smtClean="0"/>
              <a:t>16.12.2024</a:t>
            </a:fld>
            <a:endParaRPr lang="ru-RU" noProof="1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rtlCol="0" anchor="b">
            <a:normAutofit/>
          </a:bodyPr>
          <a:lstStyle>
            <a:lvl1pPr algn="l">
              <a:defRPr sz="2400" b="0"/>
            </a:lvl1pPr>
          </a:lstStyle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5103812" y="609601"/>
            <a:ext cx="5943601" cy="5181600"/>
          </a:xfrm>
        </p:spPr>
        <p:txBody>
          <a:bodyPr rtlCol="0"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141411" y="2971800"/>
            <a:ext cx="3549121" cy="18288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9386C1E-45BC-4437-BABA-DD78444822FF}" type="datetime1">
              <a:rPr lang="ru-RU" noProof="1" smtClean="0"/>
              <a:t>16.12.2024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rtlCol="0" anchor="b">
            <a:normAutofit/>
          </a:bodyPr>
          <a:lstStyle>
            <a:lvl1pPr algn="l">
              <a:defRPr sz="2800" b="0"/>
            </a:lvl1pPr>
          </a:lstStyle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14" name="Рисунок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141411" y="2971800"/>
            <a:ext cx="5334001" cy="1828800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 rtlCol="0"/>
          <a:lstStyle/>
          <a:p>
            <a:pPr rtl="0"/>
            <a:fld id="{D1489A03-6D4A-4AA6-AEEB-61F46139BC97}" type="datetime1">
              <a:rPr lang="ru-RU" noProof="1" smtClean="0"/>
              <a:t>16.12.2024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pPr rtl="0"/>
            <a:fld id="{D4C447BE-FBDF-4C75-BFD8-D60A644CE5DC}" type="datetime1">
              <a:rPr lang="ru-RU" noProof="1" smtClean="0"/>
              <a:t>16.12.2024</a:t>
            </a:fld>
            <a:endParaRPr lang="ru-RU" noProof="1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zen.ru/a/ZykydwfVpEClpdS1" TargetMode="External"/><Relationship Id="rId2" Type="http://schemas.openxmlformats.org/officeDocument/2006/relationships/hyperlink" Target="https://www.osnmedia.ru/1000/aleksej-lyapunov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killbox.ru/media/code/litsa-sovetskogo-it-aleksey-lyapunov-i-ego-borba-za-chest-i-dostoinstvo-kibernetik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9076F00-C11C-4B8C-A42D-26907935F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500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 useBgFill="1">
        <p:nvSpPr>
          <p:cNvPr id="29" name="Скругленный прямоугольник 9">
            <a:extLst>
              <a:ext uri="{FF2B5EF4-FFF2-40B4-BE49-F238E27FC236}">
                <a16:creationId xmlns:a16="http://schemas.microsoft.com/office/drawing/2014/main" id="{377641A3-0AD1-47C4-888F-5D557BC9C0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96889" y="1846512"/>
            <a:ext cx="8998224" cy="3164976"/>
          </a:xfrm>
          <a:prstGeom prst="roundRect">
            <a:avLst>
              <a:gd name="adj" fmla="val 4629"/>
            </a:avLst>
          </a:prstGeom>
          <a:ln w="44450">
            <a:gradFill>
              <a:gsLst>
                <a:gs pos="0">
                  <a:schemeClr val="bg2">
                    <a:alpha val="65000"/>
                  </a:schemeClr>
                </a:gs>
                <a:gs pos="98000">
                  <a:schemeClr val="bg2">
                    <a:lumMod val="75000"/>
                    <a:alpha val="55000"/>
                  </a:schemeClr>
                </a:gs>
              </a:gsLst>
              <a:lin ang="5400000" scaled="1"/>
            </a:gradFill>
          </a:ln>
          <a:effectLst>
            <a:innerShdw blurRad="63500" dist="50800" dir="1446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07B440-1575-45E1-ADD8-03747A5B72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23394" y="2527851"/>
            <a:ext cx="5367734" cy="1802297"/>
          </a:xfrm>
        </p:spPr>
        <p:txBody>
          <a:bodyPr rtlCol="0">
            <a:normAutofit fontScale="90000"/>
          </a:bodyPr>
          <a:lstStyle/>
          <a:p>
            <a:r>
              <a:rPr lang="ru-RU" noProof="1"/>
              <a:t>Ляпунов АЛЕКСЕЙ АНДРЕЕВИЧ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26292E0-6095-4F56-8D59-35C313153F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39249" y="5086434"/>
            <a:ext cx="8676222" cy="795587"/>
          </a:xfrm>
        </p:spPr>
        <p:txBody>
          <a:bodyPr rtlCol="0">
            <a:normAutofit/>
          </a:bodyPr>
          <a:lstStyle/>
          <a:p>
            <a:pPr rtl="0"/>
            <a:r>
              <a:rPr lang="ru-RU" noProof="1"/>
              <a:t>Выдающийся математик, один из основоположников кибернетики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305F31A-3609-06F6-D419-84EF48F3A5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93679" y="579942"/>
            <a:ext cx="5042820" cy="438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875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709071-1663-4D88-9B43-B41033BDB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8356" y="4391982"/>
            <a:ext cx="7261413" cy="2049580"/>
          </a:xfrm>
        </p:spPr>
        <p:txBody>
          <a:bodyPr rtlCol="0" anchor="t">
            <a:noAutofit/>
          </a:bodyPr>
          <a:lstStyle/>
          <a:p>
            <a:r>
              <a:rPr lang="ru-RU" sz="1800" noProof="1"/>
              <a:t>Работы Алексея Ляпунова имели важное значение для развития компьютерных технологий и программных систем. Благодаря его исследованиям, многие теоретические аспекты программирования стали основой для практического применения в различных сферах жизни.</a:t>
            </a:r>
          </a:p>
        </p:txBody>
      </p:sp>
      <p:graphicFrame>
        <p:nvGraphicFramePr>
          <p:cNvPr id="5" name="Объект 2" descr="Нумерованный линейный блочный процесс SmartArt">
            <a:extLst>
              <a:ext uri="{FF2B5EF4-FFF2-40B4-BE49-F238E27FC236}">
                <a16:creationId xmlns:a16="http://schemas.microsoft.com/office/drawing/2014/main" id="{9FC21ECF-53A9-434C-8CAC-B993956A17A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3183656"/>
              </p:ext>
            </p:extLst>
          </p:nvPr>
        </p:nvGraphicFramePr>
        <p:xfrm>
          <a:off x="1134117" y="585926"/>
          <a:ext cx="9923767" cy="40038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4C7F02-6F00-6B4E-D36C-F6131E9571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7501" y="4114552"/>
            <a:ext cx="2147520" cy="260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494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6AF7D7F-DD9C-F122-C99A-4103849EF8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67" y="576942"/>
            <a:ext cx="6295085" cy="315530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Ляпунов разработал первый для страны спецкурс «операторного программирования», который начал преподавать в 1952−53 учебном году на мехмате МГУ.</a:t>
            </a:r>
          </a:p>
          <a:p>
            <a:pPr marL="0" indent="0">
              <a:buNone/>
            </a:pPr>
            <a:r>
              <a:rPr lang="ru-RU" dirty="0"/>
              <a:t>Весь курс строился на операторных схемах, которые представляли собой последовательность операторов — арифметических и управляющих. Кроме них были логические условия, определяющие порядок выполнения операторов. С их помощью Ляпунов обобщил процесс программирования для ЭВМ.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CA5D6C-0DBB-F6CF-D266-F7376F1981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2442" y="248526"/>
            <a:ext cx="3517640" cy="57776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F6DA4F0-1574-6ECE-55C8-F9C7DBEB11DD}"/>
              </a:ext>
            </a:extLst>
          </p:cNvPr>
          <p:cNvSpPr txBox="1"/>
          <p:nvPr/>
        </p:nvSpPr>
        <p:spPr>
          <a:xfrm>
            <a:off x="609567" y="4282751"/>
            <a:ext cx="3682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Пример логической схемы алгоритма из курса Ляпунова </a:t>
            </a: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B74E1DBB-E9C8-7173-EDA5-2D97713204AC}"/>
              </a:ext>
            </a:extLst>
          </p:cNvPr>
          <p:cNvCxnSpPr/>
          <p:nvPr/>
        </p:nvCxnSpPr>
        <p:spPr>
          <a:xfrm>
            <a:off x="4559559" y="4627984"/>
            <a:ext cx="275564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0026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84654D4-06C0-9F99-4607-FAFB544478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1713" y="494523"/>
            <a:ext cx="5495697" cy="529667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Ляпунов стал одним из немногих счастливчиков, получивших доступ к МЭСМ — первому в СССР и потому предельно засекреченному компьютеру. </a:t>
            </a:r>
          </a:p>
          <a:p>
            <a:pPr marL="0" indent="0">
              <a:buNone/>
            </a:pPr>
            <a:r>
              <a:rPr lang="ru-RU" dirty="0"/>
              <a:t>В процессе его чтения курса „Принципы программирования“ сформировалась система понятий, положенная в основу операторного метода. </a:t>
            </a:r>
          </a:p>
          <a:p>
            <a:pPr marL="0" indent="0">
              <a:buNone/>
            </a:pPr>
            <a:r>
              <a:rPr lang="ru-RU" dirty="0"/>
              <a:t>Оперативный метод для описания программ, который предложил Алексей Андреевич, позволил заменить неэффективное их задание в машинном коде.</a:t>
            </a:r>
          </a:p>
          <a:p>
            <a:pPr marL="0" indent="0">
              <a:buNone/>
            </a:pPr>
            <a:r>
              <a:rPr lang="ru-RU" dirty="0"/>
              <a:t>Этот революционный подход дал возможность программистам работать на более высоком уровне и значительно упростил процесс программирования.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0A9E821-4F96-56D7-C951-6C7468A25B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152" y="645562"/>
            <a:ext cx="4586578" cy="425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484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923E71-0783-1015-D5A1-35680C858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Создание первого компилятора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F61788-5072-3887-7946-41DBF63D6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2808" y="2144485"/>
            <a:ext cx="5542350" cy="3715139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Одним из значительных достижений Алексея Ляпунова было создание первого так называемого компилятора. Это программное обеспечение, которое преобразует исходный код программы на одном языке в машинный язык, понятный компьютеру. Разработка компилятора Алексеем Ляпуновым способствовала развитию советского программирования, которое стало более эффективным и доступным для массового использования.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839C2B-880D-7723-4F6D-1B2EC9B9E1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48" y="2331097"/>
            <a:ext cx="5693360" cy="315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862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FCA51D5-B3EF-C68A-FA31-974F99D576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506" y="1037253"/>
            <a:ext cx="7128554" cy="4783494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Ляпунов разработал новые подходы к анализу и обработке естественного языка, что позволило более точно понимать его структуру и особенности. Это имело огромное значение для развития компьютерных систем, работающих с естественным языком, например, в области машинного перевода, анализа текста. Результаты исследований Ляпунова помогли не только советской науке, но и всему миру создать более эффективные и точные алгоритмы обработки естественного языка.</a:t>
            </a:r>
          </a:p>
          <a:p>
            <a:r>
              <a:rPr lang="ru-RU" dirty="0"/>
              <a:t>Ляпунов оказал значительное влияние и на развитие математической биологии. Это наука, изучающая биологические процессы с помощью математических моделей, методов и алгоритмов. Алексей Ляпунов разработал новые методы для анализа и прогнозирования различных биологических систем. Это позволило ученым получить глубокое понимание процессов эволюции, динамики популяций, функционирования генетических сетей и других биологических феноменов. Математические подходы Ляпунова в сфере математической биологии оказали существенное влияние на развитие биоинформатики и компьютерного моделирования в биологии.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AA0BDB1-4161-5511-D6EC-A4B98F1D61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4184" y="1213368"/>
            <a:ext cx="34575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488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716189-F29E-6DED-F6F8-FA9123413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9565" y="609600"/>
            <a:ext cx="5427846" cy="1905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BAA1ED-F66D-9D78-C615-DDEFCE6AE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935" y="3244144"/>
            <a:ext cx="5225868" cy="240165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За выдающиеся заслуги Алексею Андреевичу Ляпунову (посмертно, в 1996 году) была присуждена медаль американского Компьютерного общества при Институте инженеров электротехники и электроники – Computer Pioneer Award. Она считается одной из самых престижных международных наград за достижения в области компьютерных технологий.</a:t>
            </a:r>
          </a:p>
          <a:p>
            <a:pPr marL="0" indent="0">
              <a:buNone/>
            </a:pPr>
            <a:r>
              <a:rPr lang="ru-RU" dirty="0"/>
              <a:t>При жизни же этот заслуженный ученый и инженер также был удостоен множества наград и премий, которые подчеркнули его значительнейший вклад в науку и технику, в том числе орден Ленина.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F86DCE7-4527-429A-FB1B-8C5BDB7898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846" y="743569"/>
            <a:ext cx="4844243" cy="2401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9B51F81-8C9A-CC2B-B2C6-C51531E11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1714" y="459647"/>
            <a:ext cx="5604033" cy="2969495"/>
          </a:xfrm>
          <a:prstGeom prst="rect">
            <a:avLst/>
          </a:prstGeom>
        </p:spPr>
      </p:pic>
      <p:sp>
        <p:nvSpPr>
          <p:cNvPr id="9" name="Объект 2">
            <a:extLst>
              <a:ext uri="{FF2B5EF4-FFF2-40B4-BE49-F238E27FC236}">
                <a16:creationId xmlns:a16="http://schemas.microsoft.com/office/drawing/2014/main" id="{0479301B-04EC-7DE3-054E-503F8DA71E17}"/>
              </a:ext>
            </a:extLst>
          </p:cNvPr>
          <p:cNvSpPr txBox="1">
            <a:spLocks/>
          </p:cNvSpPr>
          <p:nvPr/>
        </p:nvSpPr>
        <p:spPr>
          <a:xfrm>
            <a:off x="5619565" y="3501800"/>
            <a:ext cx="5536182" cy="9489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865D1F-3FCA-03EE-DD5C-7B56AE96E74D}"/>
              </a:ext>
            </a:extLst>
          </p:cNvPr>
          <p:cNvSpPr txBox="1"/>
          <p:nvPr/>
        </p:nvSpPr>
        <p:spPr>
          <a:xfrm>
            <a:off x="5551714" y="3717902"/>
            <a:ext cx="5075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Мемориальная доска в Новосибирске на стене здания СО РАН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C70A44-5A77-3B67-E171-037CD096BECF}"/>
              </a:ext>
            </a:extLst>
          </p:cNvPr>
          <p:cNvSpPr txBox="1"/>
          <p:nvPr/>
        </p:nvSpPr>
        <p:spPr>
          <a:xfrm>
            <a:off x="5619565" y="4580335"/>
            <a:ext cx="45906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/>
              <a:t>Алексей Ляпунов стал символом выдающихся достижений и воплощением прогресса в области компьютерных технологий Советского Союза.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6651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899DDF-1EB0-224D-1965-030C5DED1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Источники: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3A5E56-6777-5524-9057-53A2AA5993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https://www.osnmedia.ru/1000/aleksej-lyapunov/</a:t>
            </a:r>
            <a:endParaRPr lang="ru-RU" dirty="0"/>
          </a:p>
          <a:p>
            <a:r>
              <a:rPr lang="en-US" dirty="0">
                <a:hlinkClick r:id="rId3"/>
              </a:rPr>
              <a:t>https://dzen.ru/a/ZykydwfVpEClpdS1</a:t>
            </a:r>
            <a:endParaRPr lang="ru-RU" dirty="0"/>
          </a:p>
          <a:p>
            <a:r>
              <a:rPr lang="en-US" dirty="0">
                <a:hlinkClick r:id="rId4"/>
              </a:rPr>
              <a:t>https://skillbox.ru/media/code/litsa-sovetskogo-it-aleksey-lyapunov-i-ego-borba-za-chest-i-dostoinstvo-kibernetiki/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28188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806624_TF34100736.potx" id="{B86E4007-EFA2-4CCA-A629-820E6DBFB34E}" vid="{538E4F46-DDFE-4145-96A6-602543C4416D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8190339A-8661-42A0-BCF8-FCB14B654C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05A9AC-14F2-42E4-904B-43004658B9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2137551-CD8F-4200-B612-C4D85FD83077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Сетка</Template>
  <TotalTime>411</TotalTime>
  <Words>589</Words>
  <Application>Microsoft Office PowerPoint</Application>
  <PresentationFormat>Широкоэкранный</PresentationFormat>
  <Paragraphs>29</Paragraphs>
  <Slides>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Сетка</vt:lpstr>
      <vt:lpstr>Ляпунов АЛЕКСЕЙ АНДРЕЕВИЧ</vt:lpstr>
      <vt:lpstr>Работы Алексея Ляпунова имели важное значение для развития компьютерных технологий и программных систем. Благодаря его исследованиям, многие теоретические аспекты программирования стали основой для практического применения в различных сферах жизни.</vt:lpstr>
      <vt:lpstr>Презентация PowerPoint</vt:lpstr>
      <vt:lpstr>Презентация PowerPoint</vt:lpstr>
      <vt:lpstr>Создание первого компилятора</vt:lpstr>
      <vt:lpstr>Презентация PowerPoint</vt:lpstr>
      <vt:lpstr>Презентация PowerPoint</vt:lpstr>
      <vt:lpstr>Источники: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Наталья Наталья</dc:creator>
  <cp:lastModifiedBy>Наталья Наталья</cp:lastModifiedBy>
  <cp:revision>10</cp:revision>
  <dcterms:created xsi:type="dcterms:W3CDTF">2024-12-14T05:38:37Z</dcterms:created>
  <dcterms:modified xsi:type="dcterms:W3CDTF">2024-12-16T12:38:11Z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