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7" r:id="rId2"/>
    <p:sldId id="286" r:id="rId3"/>
    <p:sldId id="287" r:id="rId4"/>
    <p:sldId id="288" r:id="rId5"/>
    <p:sldId id="289" r:id="rId6"/>
    <p:sldId id="290" r:id="rId7"/>
    <p:sldId id="291" r:id="rId8"/>
    <p:sldId id="295" r:id="rId9"/>
    <p:sldId id="296" r:id="rId10"/>
    <p:sldId id="294" r:id="rId11"/>
  </p:sldIdLst>
  <p:sldSz cx="9144000" cy="5143500" type="screen16x9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CC"/>
    <a:srgbClr val="FFFF00"/>
    <a:srgbClr val="FF0000"/>
    <a:srgbClr val="3333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602" autoAdjust="0"/>
    <p:restoredTop sz="64239" autoAdjust="0"/>
  </p:normalViewPr>
  <p:slideViewPr>
    <p:cSldViewPr>
      <p:cViewPr>
        <p:scale>
          <a:sx n="55" d="100"/>
          <a:sy n="55" d="100"/>
        </p:scale>
        <p:origin x="-1190" y="-389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F95D0F5-8992-467F-877B-37AB6E54404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1068D4-947E-46B1-B435-16D4EE5E3C2D}" type="slidenum">
              <a:rPr lang="ru-RU"/>
              <a:pPr/>
              <a:t>1</a:t>
            </a:fld>
            <a:endParaRPr lang="ru-RU"/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800"/>
              <a:t>Глава 10. Отдел Папоротниковидные</a:t>
            </a:r>
            <a:br>
              <a:rPr lang="ru-RU" sz="800"/>
            </a:br>
            <a:r>
              <a:rPr lang="ru-RU" sz="800"/>
              <a:t>(</a:t>
            </a:r>
            <a:r>
              <a:rPr lang="en-US" sz="800"/>
              <a:t>Polypodiophyta</a:t>
            </a:r>
            <a:r>
              <a:rPr lang="ru-RU" sz="800"/>
              <a:t>)</a:t>
            </a:r>
          </a:p>
          <a:p>
            <a:pPr>
              <a:lnSpc>
                <a:spcPct val="80000"/>
              </a:lnSpc>
            </a:pPr>
            <a:r>
              <a:rPr lang="ru-RU" sz="800"/>
              <a:t>Отдел высших споровых растений, объединяющий около 12 тыс. современных видов. Для папоротников характерно:</a:t>
            </a:r>
          </a:p>
          <a:p>
            <a:pPr>
              <a:lnSpc>
                <a:spcPct val="80000"/>
              </a:lnSpc>
            </a:pPr>
            <a:r>
              <a:rPr lang="ru-RU" sz="800"/>
              <a:t>широко распространены в самых разнообразных климатических зонах, наибольшее число видов характерно для тропиков;</a:t>
            </a:r>
          </a:p>
          <a:p>
            <a:pPr>
              <a:lnSpc>
                <a:spcPct val="80000"/>
              </a:lnSpc>
            </a:pPr>
            <a:r>
              <a:rPr lang="ru-RU" sz="800"/>
              <a:t>жизненные формы разнообразны — многолетние травянистые, древовидные растения, лианы, эпифиты;</a:t>
            </a:r>
          </a:p>
          <a:p>
            <a:pPr>
              <a:lnSpc>
                <a:spcPct val="80000"/>
              </a:lnSpc>
            </a:pPr>
            <a:r>
              <a:rPr lang="ru-RU" sz="800"/>
              <a:t>в жизненном цикле преобладает спорофит, представляющий собой листостебельное растение с хорошо выраженными корнями, стеблями и листьями;</a:t>
            </a:r>
          </a:p>
          <a:p>
            <a:pPr>
              <a:lnSpc>
                <a:spcPct val="80000"/>
              </a:lnSpc>
            </a:pPr>
            <a:r>
              <a:rPr lang="ru-RU" sz="800"/>
              <a:t>корни всегда придаточные, с корневыми волосками;</a:t>
            </a:r>
          </a:p>
          <a:p>
            <a:pPr>
              <a:lnSpc>
                <a:spcPct val="80000"/>
              </a:lnSpc>
            </a:pPr>
            <a:r>
              <a:rPr lang="ru-RU" sz="800"/>
              <a:t>стебли хорошо развиты у древовидных форм; у травянистых папоротников побеги чаще всего представлены корневищами, часто покрытые различными волосками и чешуйками;</a:t>
            </a:r>
          </a:p>
          <a:p>
            <a:pPr>
              <a:lnSpc>
                <a:spcPct val="80000"/>
              </a:lnSpc>
            </a:pPr>
            <a:r>
              <a:rPr lang="ru-RU" sz="800"/>
              <a:t>Рис. 71. Щитовник мужской:</a:t>
            </a:r>
          </a:p>
          <a:p>
            <a:pPr>
              <a:lnSpc>
                <a:spcPct val="80000"/>
              </a:lnSpc>
            </a:pPr>
            <a:r>
              <a:rPr lang="ru-RU" sz="800"/>
              <a:t>1 — общий вид спорофита; 2 — сорус спорангиев; 3 — вскрывшийся спорангий; 4 — прорастание споры; 5 — заросток; 6 — антеридий (а — молодой; б — со сперматозоидами); 7 — архегоний (а — молодой; б — зрелый); 8 — развивающийся спорофит.</a:t>
            </a:r>
          </a:p>
          <a:p>
            <a:pPr>
              <a:lnSpc>
                <a:spcPct val="80000"/>
              </a:lnSpc>
            </a:pPr>
            <a:r>
              <a:rPr lang="ru-RU" sz="800"/>
              <a:t>в коре стебля имеется механическая ткань, в центре — несколько концентрических прово-дящих пучков; ксилема, образованная трахеидами, окружена флоэмой из ситовидных клеток без клеток-спутниц;</a:t>
            </a:r>
          </a:p>
          <a:p>
            <a:pPr>
              <a:lnSpc>
                <a:spcPct val="80000"/>
              </a:lnSpc>
            </a:pPr>
            <a:r>
              <a:rPr lang="ru-RU" sz="800"/>
              <a:t>листья (</a:t>
            </a:r>
            <a:r>
              <a:rPr lang="ru-RU" sz="800" i="1"/>
              <a:t>вайи</a:t>
            </a:r>
            <a:r>
              <a:rPr lang="ru-RU" sz="800"/>
              <a:t>), длительное время сохраняют способность к верхушечному росту; могут быть как цельными, так и перистыми; типичный</a:t>
            </a:r>
          </a:p>
          <a:p>
            <a:pPr>
              <a:lnSpc>
                <a:spcPct val="80000"/>
              </a:lnSpc>
            </a:pPr>
            <a:r>
              <a:rPr lang="ru-RU" sz="800"/>
              <a:t>цельный лист дифференцирован на черешок и листовую пластинку; у подавляющего большинства папоротников листья перистые, имеющие черешок, продолжающийся в рахис — ось листа, на которой располагаются перья; часто листья совмещают функцию фотосинтеза и спороношения;</a:t>
            </a:r>
          </a:p>
          <a:p>
            <a:pPr>
              <a:lnSpc>
                <a:spcPct val="80000"/>
              </a:lnSpc>
            </a:pPr>
            <a:r>
              <a:rPr lang="ru-RU" sz="800"/>
              <a:t>спорангии располагаются на нижней поверхности листьев и чаще всего собраны группами — </a:t>
            </a:r>
            <a:r>
              <a:rPr lang="ru-RU" sz="800" i="1"/>
              <a:t>сорусами</a:t>
            </a:r>
            <a:r>
              <a:rPr lang="ru-RU" sz="800"/>
              <a:t>, покрытыми общим покрывальцем — </a:t>
            </a:r>
            <a:r>
              <a:rPr lang="ru-RU" sz="800" i="1"/>
              <a:t>индузием</a:t>
            </a:r>
            <a:r>
              <a:rPr lang="ru-RU" sz="800"/>
              <a:t>, представляющим собой вырост ткани листа;</a:t>
            </a:r>
          </a:p>
          <a:p>
            <a:pPr>
              <a:lnSpc>
                <a:spcPct val="80000"/>
              </a:lnSpc>
            </a:pPr>
            <a:r>
              <a:rPr lang="ru-RU" sz="800"/>
              <a:t>в основном папоротники — равноспоровые растения;</a:t>
            </a:r>
          </a:p>
          <a:p>
            <a:pPr>
              <a:lnSpc>
                <a:spcPct val="80000"/>
              </a:lnSpc>
            </a:pPr>
            <a:r>
              <a:rPr lang="ru-RU" sz="800"/>
              <a:t>из спор у подавляющего большинства равноспоровых папоротников развивается обоеполый гаметофит (называемый также заростком), имеющий вид зеленой пластинки, прикрепляющийся к субстрату ризоидами;</a:t>
            </a:r>
          </a:p>
          <a:p>
            <a:pPr>
              <a:lnSpc>
                <a:spcPct val="80000"/>
              </a:lnSpc>
            </a:pPr>
            <a:r>
              <a:rPr lang="ru-RU" sz="800"/>
              <a:t>архегонии и антеридии развиваются на нижней поверхности заростка;</a:t>
            </a:r>
          </a:p>
          <a:p>
            <a:pPr>
              <a:lnSpc>
                <a:spcPct val="80000"/>
              </a:lnSpc>
            </a:pPr>
            <a:r>
              <a:rPr lang="ru-RU" sz="800"/>
              <a:t>для оплодотворения необходима вода;</a:t>
            </a:r>
          </a:p>
          <a:p>
            <a:pPr>
              <a:lnSpc>
                <a:spcPct val="80000"/>
              </a:lnSpc>
            </a:pPr>
            <a:r>
              <a:rPr lang="ru-RU" sz="800"/>
              <a:t>из зиготы сначала развивается зародыш, а затем взрослый спорофит.</a:t>
            </a:r>
          </a:p>
          <a:p>
            <a:pPr>
              <a:lnSpc>
                <a:spcPct val="80000"/>
              </a:lnSpc>
            </a:pPr>
            <a:r>
              <a:rPr lang="ru-RU" sz="800"/>
              <a:t>Щитовник мужской</a:t>
            </a:r>
          </a:p>
          <a:p>
            <a:pPr>
              <a:lnSpc>
                <a:spcPct val="80000"/>
              </a:lnSpc>
            </a:pPr>
            <a:r>
              <a:rPr lang="ru-RU" sz="800"/>
              <a:t>Один из наиболее широко распространенных в Европе видов папоротников (рис. 71). Произрастает преимущественно в тенистых лесах. Спорофит представлен крупным многолетним травянистым растением высотой до 1 метра. Корневище мощное, обильно покрытое остатками черешков листьев прошлых лет и ржаво-бурыми чешуйками. От нижней части корневища отходят тонкие придаточные корни. Пластинка листа дваждыперисторассеченная. Два года листья развиваются в почках под землей и только на третий год весной появляются над поверхностью почвы,  а  к осени  отмирают. Молодые листья закручены в виде улиток и долго растут своей верхушкой, постепенно раскручиваясь.</a:t>
            </a:r>
          </a:p>
          <a:p>
            <a:pPr>
              <a:lnSpc>
                <a:spcPct val="80000"/>
              </a:lnSpc>
            </a:pPr>
            <a:r>
              <a:rPr lang="ru-RU" sz="800"/>
              <a:t>На нижней поверхности листьев вдоль средних жилок к осени образуются спорангии, собранные в сорусы. В результате мейотического деления клеток спорогенной ткани образуются гаплоидные споры. После созревания спор стенка спорангия разрывается, обеспечивая тем самым распространение спор.</a:t>
            </a:r>
          </a:p>
          <a:p>
            <a:pPr>
              <a:lnSpc>
                <a:spcPct val="80000"/>
              </a:lnSpc>
            </a:pPr>
            <a:r>
              <a:rPr lang="ru-RU" sz="800"/>
              <a:t>Попав в благоприятные условия, спора прорастает и, из нее формируется гаметофит, который имеет вид сердцевидной пластинки длиной 1,5-5 мм. Заросток однослойный и только в средней части многослойный. На нижней, обращенной к земле, стороне образуется большое количество ризоидов, расположенных ближе к заостренной части пластинки. Здесь же находятся архегонии и антеридии. Архегонии располагаются на утолщенной части заростка, ближе к сердцевидной выемке, а антеридии — ближе к заостренной части, часто среди ризоидов. В антеридиях образуются лентовидные многожгутиковые (несколько десятков) сперматозоиды. Попав в воду, они устремляются к архегонию и через шейку проникают в его брюшко. Здесь происходит оплодотворение яйцеклетки и образование зиготы. Зародыш начинает развиваться в архегонии. До образования зеленого листа и собственных корней он зависит от гаметофита.</a:t>
            </a:r>
          </a:p>
          <a:p>
            <a:pPr>
              <a:lnSpc>
                <a:spcPct val="80000"/>
              </a:lnSpc>
            </a:pPr>
            <a:r>
              <a:rPr lang="ru-RU" sz="800"/>
              <a:t>Значение папоротников</a:t>
            </a:r>
          </a:p>
          <a:p>
            <a:pPr>
              <a:lnSpc>
                <a:spcPct val="80000"/>
              </a:lnSpc>
            </a:pPr>
            <a:r>
              <a:rPr lang="ru-RU" sz="800"/>
              <a:t>Папоротники являются важным компонентом многих растительных сообществ, особенно в тропических, субтропических, а также северных (преимущественно широколиственных) лесах. Многие папоротники являются индикаторами различных типов почв. Некоторые виды папоротников применяются в медицине как глистогонное средство, для лечения открытых ран, кашля и болезней горла. Виды азолы используются в качестве зеленого удобрения, обогащающего почву азотом. Некоторые папоротники используются в декоративном цветоводстве.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790973" y="3778935"/>
            <a:ext cx="1419712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582217"/>
            <a:ext cx="8062912" cy="1102519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1687710"/>
            <a:ext cx="8062912" cy="131445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4509493"/>
            <a:ext cx="5791200" cy="273844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4238029"/>
            <a:ext cx="5791200" cy="273844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4314231"/>
            <a:ext cx="502920" cy="273844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36C226A6-C17E-46C6-BC62-EBC6DDADF5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9E4F9-0A67-4056-A6F3-73E48747BD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85750"/>
            <a:ext cx="1905000" cy="41148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85750"/>
            <a:ext cx="6248400" cy="41148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6E47C-B7F9-4701-BA02-3AB5140ABC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0620"/>
            <a:ext cx="8229600" cy="104927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106"/>
            <a:ext cx="8229600" cy="3429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4860036"/>
            <a:ext cx="2133600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4860728"/>
            <a:ext cx="4260056" cy="225623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7D679-6CE8-4F06-A5FA-4097E0831B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5" y="5276"/>
            <a:ext cx="9129932" cy="5127674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790973" y="70340"/>
            <a:ext cx="1419712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4857750"/>
            <a:ext cx="2133600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4860728"/>
            <a:ext cx="4260056" cy="225623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607219"/>
            <a:ext cx="502920" cy="225623"/>
          </a:xfrm>
        </p:spPr>
        <p:txBody>
          <a:bodyPr/>
          <a:lstStyle/>
          <a:p>
            <a:fld id="{5CCA1642-71EF-4AE0-91D9-19C43783451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6" y="7036"/>
            <a:ext cx="2672861" cy="142515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1" y="5276"/>
            <a:ext cx="9136967" cy="513295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03599"/>
            <a:ext cx="7239000" cy="1021556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225152"/>
            <a:ext cx="3886200" cy="17145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91829"/>
            <a:ext cx="4038600" cy="3394472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91829"/>
            <a:ext cx="4038600" cy="3394472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4860727"/>
            <a:ext cx="2133600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4860727"/>
            <a:ext cx="4260056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4860727"/>
            <a:ext cx="502920" cy="226314"/>
          </a:xfrm>
        </p:spPr>
        <p:txBody>
          <a:bodyPr/>
          <a:lstStyle/>
          <a:p>
            <a:fld id="{898F5314-35E3-4D4A-95C8-457A101494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9" y="218049"/>
            <a:ext cx="1066800" cy="4615434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7" y="218049"/>
            <a:ext cx="581024" cy="226314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7" y="2570343"/>
            <a:ext cx="581024" cy="226314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29" y="218049"/>
            <a:ext cx="6858000" cy="226314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29" y="2570343"/>
            <a:ext cx="6858000" cy="22631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4860727"/>
            <a:ext cx="2130552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4860727"/>
            <a:ext cx="4261104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4862322"/>
            <a:ext cx="502920" cy="226314"/>
          </a:xfrm>
        </p:spPr>
        <p:txBody>
          <a:bodyPr/>
          <a:lstStyle>
            <a:lvl1pPr algn="ctr">
              <a:defRPr/>
            </a:lvl1pPr>
          </a:lstStyle>
          <a:p>
            <a:fld id="{3A50D53E-B37B-4EA0-96D3-E7D0000A6D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79BAC-A42F-49E3-8D6F-580F44091C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4860727"/>
            <a:ext cx="2133600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4861419"/>
            <a:ext cx="4260056" cy="22562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4860727"/>
            <a:ext cx="502920" cy="226314"/>
          </a:xfrm>
        </p:spPr>
        <p:txBody>
          <a:bodyPr/>
          <a:lstStyle/>
          <a:p>
            <a:fld id="{65ED9316-7144-41E6-9D91-19EF9627A4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275748"/>
            <a:ext cx="914400" cy="44577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275748"/>
            <a:ext cx="2438400" cy="44577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1" y="240030"/>
            <a:ext cx="5276088" cy="449199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4917186"/>
            <a:ext cx="2133600" cy="226314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4917186"/>
            <a:ext cx="5143120" cy="226314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4917186"/>
            <a:ext cx="502920" cy="226314"/>
          </a:xfrm>
        </p:spPr>
        <p:txBody>
          <a:bodyPr/>
          <a:lstStyle>
            <a:lvl1pPr>
              <a:defRPr sz="900"/>
            </a:lvl1pPr>
          </a:lstStyle>
          <a:p>
            <a:fld id="{2D4F4536-B056-4852-A557-5C2CBC5ABA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13172"/>
            <a:ext cx="914400" cy="48006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280474"/>
            <a:ext cx="7333488" cy="41148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4400550"/>
            <a:ext cx="7333488" cy="51435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4917186"/>
            <a:ext cx="2103120" cy="226314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4917877"/>
            <a:ext cx="4948072" cy="226314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4917186"/>
            <a:ext cx="365760" cy="226314"/>
          </a:xfrm>
        </p:spPr>
        <p:txBody>
          <a:bodyPr/>
          <a:lstStyle>
            <a:lvl1pPr algn="ctr">
              <a:defRPr sz="900"/>
            </a:lvl1pPr>
          </a:lstStyle>
          <a:p>
            <a:fld id="{742BE45D-7939-4294-B4EC-12CC05625C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5" y="10552"/>
            <a:ext cx="9129932" cy="5127674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" y="5276"/>
            <a:ext cx="9136967" cy="513295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6" y="3711307"/>
            <a:ext cx="2672861" cy="142515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00620"/>
            <a:ext cx="8229600" cy="1049274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412106"/>
            <a:ext cx="8229600" cy="3429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4860727"/>
            <a:ext cx="2133600" cy="226314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4861419"/>
            <a:ext cx="4260056" cy="22562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4860727"/>
            <a:ext cx="502920" cy="226314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0B7D566C-1178-49BF-883C-36C993DC10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pull dir="rd"/>
  </p:transition>
  <p:timing>
    <p:tnLst>
      <p:par>
        <p:cTn id="1" dur="indefinite" restart="never" nodeType="tmRoot"/>
      </p:par>
    </p:tnLst>
  </p:timing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1188640" y="2067694"/>
            <a:ext cx="11089232" cy="929886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Этапы развития </a:t>
            </a:r>
            <a:br>
              <a:rPr lang="ru-RU" sz="60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60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цитологии</a:t>
            </a:r>
            <a:endParaRPr lang="ru-RU" sz="6000" b="1" i="1" cap="all" dirty="0">
              <a:ln w="0"/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039"/>
            <a:ext cx="9144000" cy="51284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1851670"/>
            <a:ext cx="9144000" cy="194421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/>
              </a:rPr>
              <a:t>БЛАГОДАРЮ </a:t>
            </a:r>
            <a:b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/>
              </a:rPr>
            </a:br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/>
              </a:rPr>
              <a:t>ЗА ВНИМАНИЕ!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6">
                  <a:lumMod val="50000"/>
                </a:schemeClr>
              </a:solidFill>
              <a:effectLst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 flipH="1" flipV="1">
            <a:off x="8686800" y="4841106"/>
            <a:ext cx="3302024" cy="1547068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1563638"/>
            <a:ext cx="9144000" cy="3867894"/>
          </a:xfrm>
        </p:spPr>
        <p:txBody>
          <a:bodyPr>
            <a:normAutofit/>
          </a:bodyPr>
          <a:lstStyle/>
          <a:p>
            <a:pPr algn="ctr"/>
            <a:r>
              <a:rPr lang="ru-RU" sz="2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1665 </a:t>
            </a:r>
            <a:r>
              <a:rPr lang="ru-RU" sz="2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год. </a:t>
            </a:r>
            <a:r>
              <a:rPr lang="ru-RU" sz="2600" b="1" dirty="0" smtClean="0"/>
              <a:t>Роберт Гук</a:t>
            </a:r>
            <a:r>
              <a:rPr lang="ru-RU" sz="2600" dirty="0" smtClean="0"/>
              <a:t>, используя несовершенный микроскоп, наблюдает кору дуба и видит "ячейки" - первые описанные клетки</a:t>
            </a:r>
            <a:r>
              <a:rPr lang="ru-RU" sz="2600" dirty="0" smtClean="0"/>
              <a:t>.</a:t>
            </a:r>
          </a:p>
          <a:p>
            <a:pPr algn="ctr"/>
            <a:endParaRPr lang="ru-RU" sz="2600" dirty="0" smtClean="0"/>
          </a:p>
          <a:p>
            <a:pPr algn="ctr"/>
            <a:r>
              <a:rPr lang="ru-RU" sz="2600" dirty="0" smtClean="0"/>
              <a:t>Название </a:t>
            </a:r>
            <a:r>
              <a:rPr lang="ru-RU" sz="2600" dirty="0" smtClean="0"/>
              <a:t>"</a:t>
            </a: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клетка</a:t>
            </a:r>
            <a:r>
              <a:rPr lang="ru-RU" sz="2600" dirty="0" smtClean="0"/>
              <a:t>" стало ключевым понятием в биологии.</a:t>
            </a:r>
            <a:endParaRPr lang="ru-RU" sz="2600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4779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-180528" y="0"/>
            <a:ext cx="4320480" cy="51435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1673 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год. </a:t>
            </a:r>
            <a:r>
              <a:rPr lang="ru-RU" b="1" dirty="0" err="1" smtClean="0"/>
              <a:t>Энтони</a:t>
            </a:r>
            <a:r>
              <a:rPr lang="ru-RU" b="1" dirty="0" smtClean="0"/>
              <a:t> Ван Левенгук</a:t>
            </a:r>
            <a:r>
              <a:rPr lang="ru-RU" dirty="0" smtClean="0"/>
              <a:t> </a:t>
            </a:r>
            <a:r>
              <a:rPr lang="ru-RU" dirty="0" smtClean="0"/>
              <a:t>описывает </a:t>
            </a:r>
            <a:r>
              <a:rPr lang="ru-RU" dirty="0" smtClean="0"/>
              <a:t>разнообразные клетки: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эритроциты, бактерии, клетки растений</a:t>
            </a:r>
            <a:r>
              <a:rPr lang="ru-RU" dirty="0" smtClean="0"/>
              <a:t>.</a:t>
            </a:r>
          </a:p>
          <a:p>
            <a:pPr algn="ctr">
              <a:buNone/>
            </a:pPr>
            <a:r>
              <a:rPr lang="ru-RU" i="1" dirty="0" smtClean="0"/>
              <a:t>Открытие микромира - революция в изучении жизни.</a:t>
            </a:r>
            <a:endParaRPr lang="ru-RU" i="1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-2972866"/>
            <a:ext cx="8229600" cy="104927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50428"/>
            <a:ext cx="5004048" cy="50416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123478"/>
            <a:ext cx="7452320" cy="771550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Открытие ядра и протоплазмы</a:t>
            </a:r>
            <a:endParaRPr lang="ru-RU" i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1347614"/>
            <a:ext cx="9144000" cy="444395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/>
              <a:t>1781 </a:t>
            </a:r>
            <a:r>
              <a:rPr lang="ru-RU" sz="3200" b="1" dirty="0" smtClean="0"/>
              <a:t>год</a:t>
            </a:r>
            <a:r>
              <a:rPr lang="ru-RU" sz="3200" dirty="0" smtClean="0"/>
              <a:t>.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Феличе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Фонтана </a:t>
            </a:r>
            <a:r>
              <a:rPr lang="ru-RU" sz="3200" dirty="0" smtClean="0"/>
              <a:t>зарисовывает клетки животных и их ядра. </a:t>
            </a:r>
          </a:p>
          <a:p>
            <a:pPr algn="ctr"/>
            <a:r>
              <a:rPr lang="ru-RU" sz="3200" b="1" dirty="0" smtClean="0"/>
              <a:t>1825 год</a:t>
            </a:r>
            <a:r>
              <a:rPr lang="ru-RU" sz="3200" dirty="0" smtClean="0"/>
              <a:t>.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Ян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Пиркинье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dirty="0" smtClean="0"/>
              <a:t>описывает ядро и вводит термин "протоплазма".</a:t>
            </a:r>
          </a:p>
          <a:p>
            <a:pPr algn="ctr"/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Ядро</a:t>
            </a:r>
            <a:r>
              <a:rPr lang="ru-RU" sz="3200" dirty="0" smtClean="0"/>
              <a:t> </a:t>
            </a:r>
            <a:r>
              <a:rPr lang="ru-RU" sz="3200" dirty="0" smtClean="0"/>
              <a:t>- ключевой элемент клетки, хранящий генетическую информацию.</a:t>
            </a:r>
            <a:endParaRPr lang="ru-RU" sz="31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0"/>
            <a:ext cx="1547664" cy="14076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4443958"/>
            <a:ext cx="769148" cy="6995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-252536" y="72008"/>
            <a:ext cx="9396536" cy="84355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Клеточная теория </a:t>
            </a:r>
            <a:r>
              <a:rPr lang="ru-RU" dirty="0" err="1" smtClean="0"/>
              <a:t>Шлейдена</a:t>
            </a:r>
            <a:r>
              <a:rPr lang="ru-RU" dirty="0" smtClean="0"/>
              <a:t> и Шванна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915566"/>
            <a:ext cx="9144000" cy="4227934"/>
          </a:xfrm>
        </p:spPr>
        <p:txBody>
          <a:bodyPr>
            <a:noAutofit/>
          </a:bodyPr>
          <a:lstStyle/>
          <a:p>
            <a:pPr algn="ctr"/>
            <a:r>
              <a:rPr lang="ru-RU" b="1" i="1" dirty="0" smtClean="0"/>
              <a:t>1838 </a:t>
            </a:r>
            <a:r>
              <a:rPr lang="ru-RU" b="1" i="1" dirty="0" smtClean="0"/>
              <a:t>год</a:t>
            </a:r>
            <a:r>
              <a:rPr lang="ru-RU" dirty="0" smtClean="0"/>
              <a:t>. 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М. </a:t>
            </a:r>
            <a:r>
              <a:rPr lang="ru-RU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Шлейден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/>
              <a:t>формулирует идею о клетке как основе строения растений.</a:t>
            </a:r>
          </a:p>
          <a:p>
            <a:pPr algn="ctr"/>
            <a:r>
              <a:rPr lang="ru-RU" b="1" i="1" dirty="0" smtClean="0"/>
              <a:t>1839 год</a:t>
            </a:r>
            <a:r>
              <a:rPr lang="ru-RU" dirty="0" smtClean="0"/>
              <a:t>. 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Т. Шванн</a:t>
            </a:r>
            <a:r>
              <a:rPr lang="ru-RU" dirty="0" smtClean="0"/>
              <a:t>, опираясь на </a:t>
            </a:r>
            <a:r>
              <a:rPr lang="ru-RU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Шлейдена</a:t>
            </a:r>
            <a:r>
              <a:rPr lang="ru-RU" dirty="0" smtClean="0"/>
              <a:t>, предлагает первую версию клеточной теории.</a:t>
            </a:r>
          </a:p>
          <a:p>
            <a:pPr algn="ctr"/>
            <a:r>
              <a:rPr lang="ru-RU" b="1" dirty="0" smtClean="0"/>
              <a:t>Клетка</a:t>
            </a:r>
            <a:r>
              <a:rPr lang="ru-RU" dirty="0" smtClean="0"/>
              <a:t> </a:t>
            </a:r>
            <a:r>
              <a:rPr lang="ru-RU" dirty="0" smtClean="0"/>
              <a:t>- основная структурная единица всех живых организмов.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21152" y="-21151"/>
            <a:ext cx="771551" cy="8138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7846967" y="3846466"/>
            <a:ext cx="1262428" cy="13316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-308570"/>
            <a:ext cx="9144000" cy="104927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Дополнения к клеточной теории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555526"/>
            <a:ext cx="9144000" cy="4587974"/>
          </a:xfrm>
        </p:spPr>
        <p:txBody>
          <a:bodyPr>
            <a:norm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b="1" i="1" dirty="0" smtClean="0"/>
              <a:t>1858 год</a:t>
            </a:r>
            <a:r>
              <a:rPr lang="ru-RU" dirty="0" smtClean="0"/>
              <a:t>.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Рудольф Вирхов</a:t>
            </a:r>
            <a:r>
              <a:rPr lang="ru-RU" dirty="0" smtClean="0"/>
              <a:t>: "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Каждая клетка - из клетки</a:t>
            </a:r>
            <a:r>
              <a:rPr lang="ru-RU" dirty="0" smtClean="0"/>
              <a:t>" - принцип деления клеток.</a:t>
            </a:r>
          </a:p>
          <a:p>
            <a:pPr algn="ctr"/>
            <a:r>
              <a:rPr lang="ru-RU" b="1" i="1" dirty="0" smtClean="0"/>
              <a:t>1875 год</a:t>
            </a:r>
            <a:r>
              <a:rPr lang="ru-RU" dirty="0" smtClean="0"/>
              <a:t>.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Оскар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Гертвиг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Эдуард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Страсбургер</a:t>
            </a:r>
            <a:r>
              <a:rPr lang="ru-RU" dirty="0" smtClean="0"/>
              <a:t> -</a:t>
            </a:r>
            <a:r>
              <a:rPr lang="ru-RU" dirty="0" smtClean="0"/>
              <a:t> </a:t>
            </a:r>
            <a:r>
              <a:rPr lang="ru-RU" dirty="0" smtClean="0"/>
              <a:t>наследственная информация хранится в ядре, описывают его деление.</a:t>
            </a:r>
            <a:endParaRPr lang="ru-RU" dirty="0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031032" y="-236562"/>
            <a:ext cx="8229600" cy="1049274"/>
          </a:xfrm>
        </p:spPr>
        <p:txBody>
          <a:bodyPr/>
          <a:lstStyle/>
          <a:p>
            <a:r>
              <a:rPr lang="ru-RU" dirty="0" smtClean="0"/>
              <a:t>Митоз и мейоз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864096"/>
            <a:ext cx="9144000" cy="4155926"/>
          </a:xfrm>
        </p:spPr>
        <p:txBody>
          <a:bodyPr>
            <a:noAutofit/>
          </a:bodyPr>
          <a:lstStyle/>
          <a:p>
            <a:pPr algn="ctr"/>
            <a:r>
              <a:rPr lang="ru-RU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1882 </a:t>
            </a:r>
            <a:r>
              <a:rPr lang="ru-RU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год. </a:t>
            </a:r>
            <a:r>
              <a:rPr lang="ru-RU" sz="3100" b="1" i="1" dirty="0" smtClean="0"/>
              <a:t>Вальтер Флеминг </a:t>
            </a:r>
            <a:r>
              <a:rPr lang="ru-RU" sz="3100" dirty="0" smtClean="0"/>
              <a:t>вводит термин "</a:t>
            </a:r>
            <a:r>
              <a:rPr lang="ru-RU" sz="3100" u="sng" dirty="0" smtClean="0"/>
              <a:t>митоз</a:t>
            </a:r>
            <a:r>
              <a:rPr lang="ru-RU" sz="3100" dirty="0" smtClean="0"/>
              <a:t>" - деление ядра.</a:t>
            </a:r>
          </a:p>
          <a:p>
            <a:pPr algn="ctr"/>
            <a:r>
              <a:rPr lang="ru-RU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1880-е</a:t>
            </a:r>
            <a:r>
              <a:rPr lang="ru-RU" sz="3100" b="1" i="1" dirty="0" smtClean="0"/>
              <a:t>. </a:t>
            </a:r>
            <a:r>
              <a:rPr lang="ru-RU" sz="3100" b="1" i="1" dirty="0" smtClean="0"/>
              <a:t>Э. </a:t>
            </a:r>
            <a:r>
              <a:rPr lang="ru-RU" sz="3100" b="1" i="1" dirty="0" err="1" smtClean="0"/>
              <a:t>Страсбургер</a:t>
            </a:r>
            <a:r>
              <a:rPr lang="ru-RU" sz="3100" b="1" i="1" dirty="0" smtClean="0"/>
              <a:t> </a:t>
            </a:r>
            <a:r>
              <a:rPr lang="ru-RU" sz="3100" dirty="0" smtClean="0"/>
              <a:t>- "</a:t>
            </a:r>
            <a:r>
              <a:rPr lang="ru-RU" sz="3100" u="sng" dirty="0" smtClean="0"/>
              <a:t>мейоз</a:t>
            </a:r>
            <a:r>
              <a:rPr lang="ru-RU" sz="3100" dirty="0" smtClean="0"/>
              <a:t>" - </a:t>
            </a:r>
            <a:r>
              <a:rPr lang="ru-RU" sz="3100" dirty="0" smtClean="0"/>
              <a:t>деление</a:t>
            </a:r>
            <a:r>
              <a:rPr lang="ru-RU" sz="3100" dirty="0" smtClean="0"/>
              <a:t>, приводящее к образованию половых клеток. </a:t>
            </a:r>
          </a:p>
          <a:p>
            <a:pPr algn="ctr">
              <a:buNone/>
            </a:pPr>
            <a: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Деление </a:t>
            </a:r>
            <a: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клеток - основа роста и развития организмов.</a:t>
            </a:r>
            <a:endParaRPr lang="ru-RU" sz="3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98" name="AutoShape 2" descr="https://upload.wikimedia.org/wikipedia/commons/3/3e/TimeLapseMicroscopyCancerCells.gif"/>
          <p:cNvSpPr>
            <a:spLocks noChangeAspect="1" noChangeArrowheads="1"/>
          </p:cNvSpPr>
          <p:nvPr/>
        </p:nvSpPr>
        <p:spPr bwMode="auto">
          <a:xfrm>
            <a:off x="155575" y="-685800"/>
            <a:ext cx="1905000" cy="1428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-236562"/>
            <a:ext cx="9144000" cy="1049274"/>
          </a:xfrm>
        </p:spPr>
        <p:txBody>
          <a:bodyPr>
            <a:normAutofit/>
          </a:bodyPr>
          <a:lstStyle/>
          <a:p>
            <a:pPr algn="ctr"/>
            <a:r>
              <a:rPr lang="be-BY" dirty="0" smtClean="0"/>
              <a:t>Открытие </a:t>
            </a:r>
            <a:r>
              <a:rPr lang="be-BY" dirty="0" smtClean="0"/>
              <a:t>фагоцитоза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355976" y="699542"/>
            <a:ext cx="4788024" cy="473199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Фагоцитоз - основа иммунитета.</a:t>
            </a:r>
          </a:p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1892 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</a:t>
            </a:r>
            <a:r>
              <a:rPr lang="ru-RU" dirty="0" smtClean="0"/>
              <a:t>. </a:t>
            </a:r>
            <a:r>
              <a:rPr lang="ru-RU" dirty="0" smtClean="0"/>
              <a:t>Илья Ильич Мечников открывает фагоцитоз - захват и переваривание клеткой чужеродных частиц.</a:t>
            </a:r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31590"/>
            <a:ext cx="4427984" cy="32467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88432" y="0"/>
            <a:ext cx="5580112" cy="1203598"/>
          </a:xfrm>
        </p:spPr>
        <p:txBody>
          <a:bodyPr>
            <a:normAutofit fontScale="90000"/>
          </a:bodyPr>
          <a:lstStyle/>
          <a:p>
            <a:pPr algn="ctr"/>
            <a:r>
              <a:rPr lang="be-BY" dirty="0" smtClean="0"/>
              <a:t>Современная клеточная теория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960440" y="1244674"/>
            <a:ext cx="5436096" cy="543153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Клеточная структура </a:t>
            </a:r>
            <a:r>
              <a:rPr lang="ru-RU" dirty="0" smtClean="0"/>
              <a:t>- основа жизни для всех организмов, кроме вирусов.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Эволюция</a:t>
            </a:r>
            <a:r>
              <a:rPr lang="ru-RU" dirty="0" smtClean="0"/>
              <a:t> </a:t>
            </a:r>
            <a:r>
              <a:rPr lang="ru-RU" dirty="0" smtClean="0"/>
              <a:t>живой природы связана с совершенствованием клеточной структуры.</a:t>
            </a: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411510"/>
            <a:ext cx="4283968" cy="44439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926</TotalTime>
  <Words>285</Words>
  <Application>Microsoft Office PowerPoint</Application>
  <PresentationFormat>Экран (16:9)</PresentationFormat>
  <Paragraphs>54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Яркая</vt:lpstr>
      <vt:lpstr> Этапы развития  цитологии</vt:lpstr>
      <vt:lpstr>Слайд 2</vt:lpstr>
      <vt:lpstr>Слайд 3</vt:lpstr>
      <vt:lpstr>Открытие ядра и протоплазмы</vt:lpstr>
      <vt:lpstr>Клеточная теория Шлейдена и Шванна</vt:lpstr>
      <vt:lpstr>Дополнения к клеточной теории</vt:lpstr>
      <vt:lpstr>Митоз и мейоз</vt:lpstr>
      <vt:lpstr>Открытие фагоцитоза</vt:lpstr>
      <vt:lpstr>Современная клеточная теория</vt:lpstr>
      <vt:lpstr>БЛАГОДАРЮ  ЗА ВНИМАНИЕ!</vt:lpstr>
    </vt:vector>
  </TitlesOfParts>
  <Company>PTL#1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Отдел: Голосеменные</dc:title>
  <dc:creator>Pimenov AV</dc:creator>
  <cp:lastModifiedBy>labtox</cp:lastModifiedBy>
  <cp:revision>67</cp:revision>
  <dcterms:created xsi:type="dcterms:W3CDTF">2003-12-06T14:28:39Z</dcterms:created>
  <dcterms:modified xsi:type="dcterms:W3CDTF">2024-09-19T08:02:48Z</dcterms:modified>
</cp:coreProperties>
</file>