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7" r:id="rId9"/>
    <p:sldId id="295" r:id="rId10"/>
    <p:sldId id="296" r:id="rId11"/>
    <p:sldId id="294" r:id="rId12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2" autoAdjust="0"/>
    <p:restoredTop sz="64239" autoAdjust="0"/>
  </p:normalViewPr>
  <p:slideViewPr>
    <p:cSldViewPr>
      <p:cViewPr>
        <p:scale>
          <a:sx n="37" d="100"/>
          <a:sy n="37" d="100"/>
        </p:scale>
        <p:origin x="-1718" y="-6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21984"/>
            <a:ext cx="9324528" cy="10739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Развитие цитологии: </a:t>
            </a: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от </a:t>
            </a: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наблюдения до теории</a:t>
            </a:r>
            <a:endParaRPr lang="ru-RU" sz="5400" b="1" i="1" cap="all" dirty="0">
              <a:ln w="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24544" y="-72008"/>
            <a:ext cx="9468544" cy="84355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Примеры интересных фактов о клетках:</a:t>
            </a:r>
            <a:endParaRPr lang="ru-RU" sz="32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180528" y="792088"/>
            <a:ext cx="9396536" cy="4515966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 человека около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 триллионов клеток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algn="ctr">
              <a:buFont typeface="Wingdings" pitchFamily="2" charset="2"/>
              <a:buChar char="q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клетка в организме - это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яйцеклетка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самая маленькая -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сперматозоид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buFont typeface="Wingdings" pitchFamily="2" charset="2"/>
              <a:buChar char="q"/>
            </a:pPr>
            <a:r>
              <a:rPr lang="ru-RU" sz="2700" dirty="0" smtClean="0"/>
              <a:t>Клетки </a:t>
            </a:r>
            <a:r>
              <a:rPr lang="ru-RU" sz="2700" dirty="0" smtClean="0"/>
              <a:t>обновляются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кожа полностью обновляется за 28 дней, а клетки кишечника - за несколько дней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Char char="q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мозге около 86 миллиардов нейронов, каждый из которых может иметь до 10000 соединений с другими нейронами.</a:t>
            </a:r>
            <a:endParaRPr lang="ru-RU" sz="2700" dirty="0" smtClean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96536" cy="5270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24544" y="1923678"/>
            <a:ext cx="9144000" cy="19442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БЛАГОДАРЮ 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/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ЗА 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563638"/>
            <a:ext cx="9144000" cy="38678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1665</a:t>
            </a:r>
            <a:r>
              <a:rPr lang="ru-RU" sz="3200" dirty="0" smtClean="0"/>
              <a:t>. Роберт Гук открывает клетки в коре дуба.</a:t>
            </a:r>
          </a:p>
          <a:p>
            <a:pPr algn="ctr"/>
            <a:r>
              <a:rPr lang="ru-RU" sz="3200" b="1" dirty="0" smtClean="0"/>
              <a:t>1674</a:t>
            </a:r>
            <a:r>
              <a:rPr lang="ru-RU" sz="3200" dirty="0" smtClean="0"/>
              <a:t>. </a:t>
            </a:r>
            <a:r>
              <a:rPr lang="ru-RU" sz="3200" dirty="0" err="1" smtClean="0"/>
              <a:t>Антони</a:t>
            </a:r>
            <a:r>
              <a:rPr lang="ru-RU" sz="3200" dirty="0" smtClean="0"/>
              <a:t> </a:t>
            </a:r>
            <a:r>
              <a:rPr lang="ru-RU" sz="3200" dirty="0" err="1" smtClean="0"/>
              <a:t>ван</a:t>
            </a:r>
            <a:r>
              <a:rPr lang="ru-RU" sz="3200" dirty="0" smtClean="0"/>
              <a:t> Левенгук исследует разнообразные клетки с помощью улучшенного микроскопа.</a:t>
            </a:r>
            <a:endParaRPr lang="ru-RU" sz="28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77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180528" y="308570"/>
            <a:ext cx="4320480" cy="51435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1781</a:t>
            </a:r>
            <a:r>
              <a:rPr lang="ru-RU" dirty="0" smtClean="0"/>
              <a:t>. </a:t>
            </a:r>
            <a:r>
              <a:rPr lang="ru-RU" dirty="0" err="1" smtClean="0"/>
              <a:t>Феличе</a:t>
            </a:r>
            <a:r>
              <a:rPr lang="ru-RU" dirty="0" smtClean="0"/>
              <a:t> Фонтана зарисовывает ядра в клетках.</a:t>
            </a:r>
          </a:p>
          <a:p>
            <a:pPr algn="ctr"/>
            <a:r>
              <a:rPr lang="ru-RU" b="1" dirty="0" smtClean="0"/>
              <a:t>1825</a:t>
            </a:r>
            <a:r>
              <a:rPr lang="ru-RU" dirty="0" smtClean="0"/>
              <a:t>. Ян </a:t>
            </a:r>
            <a:r>
              <a:rPr lang="ru-RU" dirty="0" err="1" smtClean="0"/>
              <a:t>Пиркинье</a:t>
            </a:r>
            <a:r>
              <a:rPr lang="ru-RU" dirty="0" smtClean="0"/>
              <a:t> описывает клеточное ядро и вводит термин "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протоплазма</a:t>
            </a:r>
            <a:r>
              <a:rPr lang="ru-RU" dirty="0" smtClean="0"/>
              <a:t>".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-2972866"/>
            <a:ext cx="8229600" cy="10492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0428"/>
            <a:ext cx="5004048" cy="5041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23478"/>
            <a:ext cx="7452320" cy="7715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Основы клеточной теории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347614"/>
            <a:ext cx="9144000" cy="444395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1838</a:t>
            </a:r>
            <a:r>
              <a:rPr lang="ru-RU" sz="3200" dirty="0" smtClean="0"/>
              <a:t>. Матиас </a:t>
            </a:r>
            <a:r>
              <a:rPr lang="ru-RU" sz="3200" dirty="0" err="1" smtClean="0"/>
              <a:t>Шлейден</a:t>
            </a:r>
            <a:r>
              <a:rPr lang="ru-RU" sz="3200" dirty="0" smtClean="0"/>
              <a:t> утверждает, что клетка - основная единица растений.</a:t>
            </a:r>
          </a:p>
          <a:p>
            <a:pPr algn="ctr"/>
            <a:r>
              <a:rPr lang="ru-RU" sz="3200" b="1" dirty="0" smtClean="0"/>
              <a:t>1839</a:t>
            </a:r>
            <a:r>
              <a:rPr lang="ru-RU" sz="3200" dirty="0" smtClean="0"/>
              <a:t>. Теодор Шванн формулирует первую клеточную теорию. все организмы состоят из клеток.</a:t>
            </a:r>
          </a:p>
          <a:p>
            <a:pPr algn="ctr"/>
            <a:r>
              <a:rPr lang="ru-RU" sz="3200" b="1" dirty="0" smtClean="0"/>
              <a:t>1858</a:t>
            </a:r>
            <a:r>
              <a:rPr lang="ru-RU" sz="3200" dirty="0" smtClean="0"/>
              <a:t>. Рудольф Вирхов добавляет принцип. "Каждая клетка - из клетки".</a:t>
            </a:r>
            <a:endParaRPr lang="ru-RU" sz="31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0"/>
            <a:ext cx="1547664" cy="1407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443958"/>
            <a:ext cx="769148" cy="699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252536" y="72008"/>
            <a:ext cx="9396536" cy="8435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Новые горизонты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915566"/>
            <a:ext cx="9144000" cy="422793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1875</a:t>
            </a:r>
            <a:r>
              <a:rPr lang="ru-RU" dirty="0" smtClean="0"/>
              <a:t>. Оскар </a:t>
            </a:r>
            <a:r>
              <a:rPr lang="ru-RU" dirty="0" err="1" smtClean="0"/>
              <a:t>Гертвиг</a:t>
            </a:r>
            <a:r>
              <a:rPr lang="ru-RU" dirty="0" smtClean="0"/>
              <a:t> и Эдуард </a:t>
            </a:r>
            <a:r>
              <a:rPr lang="ru-RU" dirty="0" err="1" smtClean="0"/>
              <a:t>Страсбургер</a:t>
            </a:r>
            <a:r>
              <a:rPr lang="ru-RU" dirty="0" smtClean="0"/>
              <a:t> описывают деление ядра 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митоз</a:t>
            </a:r>
            <a:r>
              <a:rPr lang="ru-RU" dirty="0" smtClean="0"/>
              <a:t>).</a:t>
            </a:r>
          </a:p>
          <a:p>
            <a:pPr algn="ctr"/>
            <a:r>
              <a:rPr lang="ru-RU" b="1" dirty="0" smtClean="0"/>
              <a:t>1882</a:t>
            </a:r>
            <a:r>
              <a:rPr lang="ru-RU" dirty="0" smtClean="0"/>
              <a:t>. Вальтер Флеминг вводит термин "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митоз</a:t>
            </a:r>
            <a:r>
              <a:rPr lang="ru-RU" dirty="0" smtClean="0"/>
              <a:t>".</a:t>
            </a:r>
          </a:p>
          <a:p>
            <a:pPr algn="ctr"/>
            <a:r>
              <a:rPr lang="ru-RU" b="1" dirty="0" smtClean="0"/>
              <a:t>1892</a:t>
            </a:r>
            <a:r>
              <a:rPr lang="ru-RU" dirty="0" smtClean="0"/>
              <a:t>. Илья Мечников открывает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фагоцитоз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1152" y="-21151"/>
            <a:ext cx="771551" cy="813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846967" y="3846466"/>
            <a:ext cx="1262428" cy="1331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Современная клеточная теория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555526"/>
            <a:ext cx="9144000" cy="458797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/>
              <a:t>Базовые принципы теории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Шлейдена-Шванна-Вирхова</a:t>
            </a:r>
            <a:r>
              <a:rPr lang="ru-RU" dirty="0" smtClean="0"/>
              <a:t> остаются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актуальными</a:t>
            </a:r>
            <a:r>
              <a:rPr lang="ru-RU" dirty="0" smtClean="0"/>
              <a:t>.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Клетки</a:t>
            </a:r>
            <a:r>
              <a:rPr lang="ru-RU" dirty="0" smtClean="0"/>
              <a:t> </a:t>
            </a:r>
            <a:r>
              <a:rPr lang="ru-RU" dirty="0" smtClean="0"/>
              <a:t>- функциональные единицы, способные к обмену веществ, росту, развитию и делению.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Все клетки имеют сходное строение, но специализируются на разных функциях.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Вирусы - исключение, так как не имеют клеточного строения.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396552" y="-205716"/>
            <a:ext cx="8229600" cy="1049274"/>
          </a:xfrm>
        </p:spPr>
        <p:txBody>
          <a:bodyPr/>
          <a:lstStyle/>
          <a:p>
            <a:r>
              <a:rPr lang="ru-RU" dirty="0" smtClean="0"/>
              <a:t>Молекулярная биология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139952" y="915566"/>
            <a:ext cx="4788024" cy="44644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Изучение молекул, составляющих клетки, раскрывает механизмы деления, дифференциации и функционирования</a:t>
            </a: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8" name="AutoShape 2" descr="https://upload.wikimedia.org/wikipedia/commons/3/3e/TimeLapseMicroscopyCancerCells.gif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15566"/>
            <a:ext cx="3659228" cy="3795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-164554"/>
            <a:ext cx="8229600" cy="1049274"/>
          </a:xfrm>
        </p:spPr>
        <p:txBody>
          <a:bodyPr/>
          <a:lstStyle/>
          <a:p>
            <a:pPr algn="ctr"/>
            <a:r>
              <a:rPr lang="ru-RU" dirty="0" smtClean="0"/>
              <a:t>Новые технологии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864096"/>
            <a:ext cx="9144000" cy="4155926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клеточной инженерии </a:t>
            </a:r>
            <a:r>
              <a:rPr lang="ru-RU" sz="3600" dirty="0" smtClean="0"/>
              <a:t>- культивирование клеток, генная инженерия, микрохирургия - дают новые знания о клетках.</a:t>
            </a:r>
          </a:p>
          <a:p>
            <a:pPr algn="ctr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3D-модели клеток </a:t>
            </a:r>
            <a:r>
              <a:rPr lang="ru-RU" sz="3600" dirty="0" smtClean="0"/>
              <a:t>- для исследования и разработки </a:t>
            </a:r>
            <a:r>
              <a:rPr lang="ru-RU" sz="3600" dirty="0" smtClean="0"/>
              <a:t>лекарств.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8" name="AutoShape 2" descr="https://upload.wikimedia.org/wikipedia/commons/3/3e/TimeLapseMicroscopyCancerCells.gif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Будущее цитологии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355976" y="699542"/>
            <a:ext cx="4788024" cy="47319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Современная цитология динамично развивается</a:t>
            </a:r>
            <a:r>
              <a:rPr lang="ru-RU" dirty="0" smtClean="0"/>
              <a:t>, делая новые открытия и углубляя знания о клетке как фундаментальной единице жизни.</a:t>
            </a:r>
            <a:endParaRPr lang="ru-RU" dirty="0" smtClean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915566"/>
            <a:ext cx="5256584" cy="3854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936</TotalTime>
  <Words>310</Words>
  <Application>Microsoft Office PowerPoint</Application>
  <PresentationFormat>Экран (16:9)</PresentationFormat>
  <Paragraphs>56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Развитие цитологии:  от наблюдения до теории</vt:lpstr>
      <vt:lpstr>Слайд 2</vt:lpstr>
      <vt:lpstr>Слайд 3</vt:lpstr>
      <vt:lpstr>Основы клеточной теории</vt:lpstr>
      <vt:lpstr>Новые горизонты</vt:lpstr>
      <vt:lpstr>Современная клеточная теория</vt:lpstr>
      <vt:lpstr>Молекулярная биология</vt:lpstr>
      <vt:lpstr>Новые технологии</vt:lpstr>
      <vt:lpstr>Будущее цитологии</vt:lpstr>
      <vt:lpstr>Примеры интересных фактов о клетках:</vt:lpstr>
      <vt:lpstr>БЛАГОДАРЮ 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69</cp:revision>
  <dcterms:created xsi:type="dcterms:W3CDTF">2003-12-06T14:28:39Z</dcterms:created>
  <dcterms:modified xsi:type="dcterms:W3CDTF">2024-09-19T08:19:20Z</dcterms:modified>
</cp:coreProperties>
</file>