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86" r:id="rId3"/>
    <p:sldId id="287" r:id="rId4"/>
    <p:sldId id="288" r:id="rId5"/>
    <p:sldId id="289" r:id="rId6"/>
    <p:sldId id="290" r:id="rId7"/>
    <p:sldId id="291" r:id="rId8"/>
    <p:sldId id="295" r:id="rId9"/>
    <p:sldId id="294" r:id="rId10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FF00"/>
    <a:srgbClr val="FF0000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2" autoAdjust="0"/>
    <p:restoredTop sz="64239" autoAdjust="0"/>
  </p:normalViewPr>
  <p:slideViewPr>
    <p:cSldViewPr>
      <p:cViewPr>
        <p:scale>
          <a:sx n="55" d="100"/>
          <a:sy n="55" d="100"/>
        </p:scale>
        <p:origin x="-1190" y="-38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5D0F5-8992-467F-877B-37AB6E544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068D4-947E-46B1-B435-16D4EE5E3C2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800"/>
              <a:t>Глава 10. Отдел Папоротниковидные</a:t>
            </a:r>
            <a:br>
              <a:rPr lang="ru-RU" sz="800"/>
            </a:br>
            <a:r>
              <a:rPr lang="ru-RU" sz="800"/>
              <a:t>(</a:t>
            </a:r>
            <a:r>
              <a:rPr lang="en-US" sz="800"/>
              <a:t>Polypodiophyta</a:t>
            </a:r>
            <a:r>
              <a:rPr lang="ru-RU" sz="800"/>
              <a:t>)</a:t>
            </a:r>
          </a:p>
          <a:p>
            <a:pPr>
              <a:lnSpc>
                <a:spcPct val="80000"/>
              </a:lnSpc>
            </a:pPr>
            <a:r>
              <a:rPr lang="ru-RU" sz="800"/>
              <a:t>Отдел высших споровых растений, объединяющий около 12 тыс. современных видов. Для папоротников характерно:</a:t>
            </a:r>
          </a:p>
          <a:p>
            <a:pPr>
              <a:lnSpc>
                <a:spcPct val="80000"/>
              </a:lnSpc>
            </a:pPr>
            <a:r>
              <a:rPr lang="ru-RU" sz="800"/>
              <a:t>широко распространены в самых разнообразных климатических зонах, наибольшее число видов характерно для тропиков;</a:t>
            </a:r>
          </a:p>
          <a:p>
            <a:pPr>
              <a:lnSpc>
                <a:spcPct val="80000"/>
              </a:lnSpc>
            </a:pPr>
            <a:r>
              <a:rPr lang="ru-RU" sz="800"/>
              <a:t>жизненные формы разнообразны — многолетние травянистые, древовидные растения, лианы, эпифиты;</a:t>
            </a:r>
          </a:p>
          <a:p>
            <a:pPr>
              <a:lnSpc>
                <a:spcPct val="80000"/>
              </a:lnSpc>
            </a:pPr>
            <a:r>
              <a:rPr lang="ru-RU" sz="800"/>
              <a:t>в жизненном цикле преобладает спорофит, представляющий собой листостебельное растение с хорошо выраженными корнями, стеблями и листьями;</a:t>
            </a:r>
          </a:p>
          <a:p>
            <a:pPr>
              <a:lnSpc>
                <a:spcPct val="80000"/>
              </a:lnSpc>
            </a:pPr>
            <a:r>
              <a:rPr lang="ru-RU" sz="800"/>
              <a:t>корни всегда придаточные, с корневыми волосками;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стебли хорошо развиты у древовидных форм; у травянистых папоротников побеги чаще всего представлены корневищами, часто покрытые различными волосками и чешуйками;</a:t>
            </a:r>
          </a:p>
          <a:p>
            <a:pPr>
              <a:lnSpc>
                <a:spcPct val="80000"/>
              </a:lnSpc>
            </a:pPr>
            <a:r>
              <a:rPr lang="ru-RU" sz="800"/>
              <a:t>Рис. 71. Щитовник мужской:</a:t>
            </a:r>
          </a:p>
          <a:p>
            <a:pPr>
              <a:lnSpc>
                <a:spcPct val="80000"/>
              </a:lnSpc>
            </a:pPr>
            <a:r>
              <a:rPr lang="ru-RU" sz="800"/>
              <a:t>1 — общий вид спорофита; 2 — сорус спорангиев; 3 — вскрывшийся спорангий; 4 — прорастание споры; 5 — заросток; 6 — антеридий (а — молодой; б — со сперматозоидами); 7 — архегоний (а — молодой; б — зрелый); 8 — развивающийся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в коре стебля имеется механическая ткань, в центре — несколько концентрических прово-дящих пучков; ксилема, образованная трахеидами, окружена флоэмой из ситовидных клеток без клеток-спутниц;</a:t>
            </a:r>
          </a:p>
          <a:p>
            <a:pPr>
              <a:lnSpc>
                <a:spcPct val="80000"/>
              </a:lnSpc>
            </a:pPr>
            <a:r>
              <a:rPr lang="ru-RU" sz="800"/>
              <a:t>листья (</a:t>
            </a:r>
            <a:r>
              <a:rPr lang="ru-RU" sz="800" i="1"/>
              <a:t>вайи</a:t>
            </a:r>
            <a:r>
              <a:rPr lang="ru-RU" sz="800"/>
              <a:t>), длительное время сохраняют способность к верхушечному росту; могут быть как цельными, так и перистыми; типичный</a:t>
            </a:r>
          </a:p>
          <a:p>
            <a:pPr>
              <a:lnSpc>
                <a:spcPct val="80000"/>
              </a:lnSpc>
            </a:pPr>
            <a:r>
              <a:rPr lang="ru-RU" sz="800"/>
              <a:t>цельный лист дифференцирован на черешок и листовую пластинку; у подавляющего большинства папоротников листья перистые, имеющие черешок, продолжающийся в рахис — ось листа, на которой располагаются перья; часто листья совмещают функцию фотосинтеза и спороношения;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спорангии располагаются на нижней поверхности листьев и чаще всего собраны группами — </a:t>
            </a:r>
            <a:r>
              <a:rPr lang="ru-RU" sz="800" i="1"/>
              <a:t>сорусами</a:t>
            </a:r>
            <a:r>
              <a:rPr lang="ru-RU" sz="800"/>
              <a:t>, покрытыми общим покрывальцем — </a:t>
            </a:r>
            <a:r>
              <a:rPr lang="ru-RU" sz="800" i="1"/>
              <a:t>индузием</a:t>
            </a:r>
            <a:r>
              <a:rPr lang="ru-RU" sz="800"/>
              <a:t>, представляющим собой вырост ткани листа;</a:t>
            </a:r>
          </a:p>
          <a:p>
            <a:pPr>
              <a:lnSpc>
                <a:spcPct val="80000"/>
              </a:lnSpc>
            </a:pPr>
            <a:r>
              <a:rPr lang="ru-RU" sz="800"/>
              <a:t>в основном папоротники — равноспоровые растения;</a:t>
            </a:r>
          </a:p>
          <a:p>
            <a:pPr>
              <a:lnSpc>
                <a:spcPct val="80000"/>
              </a:lnSpc>
            </a:pPr>
            <a:r>
              <a:rPr lang="ru-RU" sz="800"/>
              <a:t>из спор у подавляющего большинства равноспоровых папоротников развивается обоеполый гаметофит (называемый также заростком), имеющий вид зеленой пластинки, прикрепляющийся к субстрату ризоидами;</a:t>
            </a:r>
          </a:p>
          <a:p>
            <a:pPr>
              <a:lnSpc>
                <a:spcPct val="80000"/>
              </a:lnSpc>
            </a:pPr>
            <a:r>
              <a:rPr lang="ru-RU" sz="800"/>
              <a:t>архегонии и антеридии развиваются на нижней поверхности заростка;</a:t>
            </a:r>
          </a:p>
          <a:p>
            <a:pPr>
              <a:lnSpc>
                <a:spcPct val="80000"/>
              </a:lnSpc>
            </a:pPr>
            <a:r>
              <a:rPr lang="ru-RU" sz="800"/>
              <a:t>для оплодотворения необходима вода;</a:t>
            </a:r>
          </a:p>
          <a:p>
            <a:pPr>
              <a:lnSpc>
                <a:spcPct val="80000"/>
              </a:lnSpc>
            </a:pPr>
            <a:r>
              <a:rPr lang="ru-RU" sz="800"/>
              <a:t>из зиготы сначала развивается зародыш, а затем взрослый спорофит.</a:t>
            </a:r>
          </a:p>
          <a:p>
            <a:pPr>
              <a:lnSpc>
                <a:spcPct val="80000"/>
              </a:lnSpc>
            </a:pPr>
            <a:r>
              <a:rPr lang="ru-RU" sz="800"/>
              <a:t>Щитовник мужской</a:t>
            </a:r>
          </a:p>
          <a:p>
            <a:pPr>
              <a:lnSpc>
                <a:spcPct val="80000"/>
              </a:lnSpc>
            </a:pPr>
            <a:r>
              <a:rPr lang="ru-RU" sz="800"/>
              <a:t>Один из наиболее широко распространенных в Европе видов папоротников (рис. 71). Произрастает преимущественно в тенистых лесах. Спорофит представлен крупным многолетним травянистым растением высотой до 1 метра. Корневище мощное, обильно покрытое остатками черешков листьев прошлых лет и ржаво-бурыми чешуйками. От нижней части корневища отходят тонкие придаточные корни. Пластинка листа дваждыперисторассеченная. Два года листья развиваются в почках под землей и только на третий год весной появляются над поверхностью почвы,  а  к осени  отмирают. Молодые листья закручены в виде улиток и долго растут своей верхушкой, постепенно раскручиваясь.</a:t>
            </a:r>
          </a:p>
          <a:p>
            <a:pPr>
              <a:lnSpc>
                <a:spcPct val="80000"/>
              </a:lnSpc>
            </a:pPr>
            <a:r>
              <a:rPr lang="ru-RU" sz="800"/>
              <a:t>На нижней поверхности листьев вдоль средних жилок к осени образуются спорангии, собранные в сорусы. В результате мейотического деления клеток спорогенной ткани образуются гаплоидные споры. После созревания спор стенка спорангия разрывается, обеспечивая тем самым распространение спор.</a:t>
            </a:r>
          </a:p>
          <a:p>
            <a:pPr>
              <a:lnSpc>
                <a:spcPct val="80000"/>
              </a:lnSpc>
            </a:pPr>
            <a:r>
              <a:rPr lang="ru-RU" sz="800"/>
              <a:t>Попав в благоприятные условия, спора прорастает и, из нее формируется гаметофит, который имеет вид сердцевидной пластинки длиной 1,5-5 мм. Заросток однослойный и только в средней части многослойный. На нижней, обращенной к земле, стороне образуется большое количество ризоидов, расположенных ближе к заостренной части пластинки. Здесь же находятся архегонии и антеридии. Архегонии располагаются на утолщенной части заростка, ближе к сердцевидной выемке, а антеридии — ближе к заостренной части, часто среди ризоидов. В антеридиях образуются лентовидные многожгутиковые (несколько десятков) сперматозоиды. Попав в воду, они устремляются к архегонию и через шейку проникают в его брюшко. Здесь происходит оплодотворение яйцеклетки и образование зиготы. Зародыш начинает развиваться в архегонии. До образования зеленого листа и собственных корней он зависит от гаметофита.</a:t>
            </a:r>
          </a:p>
          <a:p>
            <a:pPr>
              <a:lnSpc>
                <a:spcPct val="80000"/>
              </a:lnSpc>
            </a:pPr>
            <a:r>
              <a:rPr lang="ru-RU" sz="800"/>
              <a:t>Значение папоротников</a:t>
            </a:r>
          </a:p>
          <a:p>
            <a:pPr>
              <a:lnSpc>
                <a:spcPct val="80000"/>
              </a:lnSpc>
            </a:pPr>
            <a:r>
              <a:rPr lang="ru-RU" sz="800"/>
              <a:t>Папоротники являются важным компонентом многих растительных сообществ, особенно в тропических, субтропических, а также северных (преимущественно широколиственных) лесах. Многие папоротники являются индикаторами различных типов почв. Некоторые виды папоротников применяются в медицине как глистогонное средство, для лечения открытых ран, кашля и болезней горла. Виды азолы используются в качестве зеленого удобрения, обогащающего почву азотом. Некоторые папоротники используются в декоративном цветоводстве.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790973" y="3778935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582217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31445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4509493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4238029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C226A6-C17E-46C6-BC62-EBC6DDADF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E4F9-0A67-4056-A6F3-73E48747B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E47C-B7F9-4701-BA02-3AB5140AB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106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4860036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D679-6CE8-4F06-A5FA-4097E083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5276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790973" y="70340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4857750"/>
            <a:ext cx="2133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4860728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607219"/>
            <a:ext cx="502920" cy="225623"/>
          </a:xfrm>
        </p:spPr>
        <p:txBody>
          <a:bodyPr/>
          <a:lstStyle/>
          <a:p>
            <a:fld id="{5CCA1642-71EF-4AE0-91D9-19C4378345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6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1829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0056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898F5314-35E3-4D4A-95C8-457A10149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18049"/>
            <a:ext cx="1066800" cy="4615434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18049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2570343"/>
            <a:ext cx="581024" cy="226314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18049"/>
            <a:ext cx="6858000" cy="226314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2570343"/>
            <a:ext cx="6858000" cy="2263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0552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4860727"/>
            <a:ext cx="4261104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4862322"/>
            <a:ext cx="502920" cy="226314"/>
          </a:xfrm>
        </p:spPr>
        <p:txBody>
          <a:bodyPr/>
          <a:lstStyle>
            <a:lvl1pPr algn="ctr">
              <a:defRPr/>
            </a:lvl1pPr>
          </a:lstStyle>
          <a:p>
            <a:fld id="{3A50D53E-B37B-4EA0-96D3-E7D0000A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BAC-A42F-49E3-8D6F-580F44091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4860727"/>
            <a:ext cx="2133600" cy="2263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4861419"/>
            <a:ext cx="4260056" cy="22562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4860727"/>
            <a:ext cx="502920" cy="226314"/>
          </a:xfrm>
        </p:spPr>
        <p:txBody>
          <a:bodyPr/>
          <a:lstStyle/>
          <a:p>
            <a:fld id="{65ED9316-7144-41E6-9D91-19EF9627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275748"/>
            <a:ext cx="914400" cy="44577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275748"/>
            <a:ext cx="2438400" cy="44577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240030"/>
            <a:ext cx="5276088" cy="449199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4917186"/>
            <a:ext cx="213360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4917186"/>
            <a:ext cx="514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4917186"/>
            <a:ext cx="502920" cy="226314"/>
          </a:xfrm>
        </p:spPr>
        <p:txBody>
          <a:bodyPr/>
          <a:lstStyle>
            <a:lvl1pPr>
              <a:defRPr sz="900"/>
            </a:lvl1pPr>
          </a:lstStyle>
          <a:p>
            <a:fld id="{2D4F4536-B056-4852-A557-5C2CBC5A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8006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41148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400550"/>
            <a:ext cx="7333488" cy="51435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4917186"/>
            <a:ext cx="2103120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4917877"/>
            <a:ext cx="4948072" cy="226314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4917186"/>
            <a:ext cx="365760" cy="226314"/>
          </a:xfrm>
        </p:spPr>
        <p:txBody>
          <a:bodyPr/>
          <a:lstStyle>
            <a:lvl1pPr algn="ctr">
              <a:defRPr sz="900"/>
            </a:lvl1pPr>
          </a:lstStyle>
          <a:p>
            <a:fld id="{742BE45D-7939-4294-B4EC-12CC05625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5276"/>
            <a:ext cx="9136967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6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104927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106"/>
            <a:ext cx="8229600" cy="3429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4860727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4861419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4860727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7D566C-1178-49BF-883C-36C993DC1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332656" y="3867894"/>
            <a:ext cx="11089232" cy="9298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Сходство 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СПИДа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 </a:t>
            </a:r>
            <a:b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гепатита В 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5400" b="1" i="1" cap="all" dirty="0">
              <a:ln w="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324528" cy="2571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be-BY" sz="2400" b="1" dirty="0" smtClean="0"/>
              <a:t>СПИД </a:t>
            </a:r>
            <a:r>
              <a:rPr lang="be-BY" sz="2400" b="1" dirty="0" smtClean="0"/>
              <a:t>и </a:t>
            </a:r>
            <a:r>
              <a:rPr lang="be-BY" sz="2400" b="1" dirty="0" smtClean="0"/>
              <a:t>вирусный гепатит В</a:t>
            </a:r>
            <a:r>
              <a:rPr lang="be-BY" sz="2400" dirty="0" smtClean="0"/>
              <a:t> — серьезные вирусные заболевания, поражающие иммунную систему и </a:t>
            </a:r>
            <a:r>
              <a:rPr lang="be-BY" sz="2400" dirty="0" smtClean="0"/>
              <a:t>печень.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50577"/>
            <a:ext cx="6264696" cy="3992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199568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be-BY" b="1" dirty="0" smtClean="0"/>
              <a:t>ВИЧ</a:t>
            </a:r>
            <a:r>
              <a:rPr lang="be-BY" dirty="0" smtClean="0"/>
              <a:t> </a:t>
            </a:r>
            <a:r>
              <a:rPr lang="be-BY" dirty="0" smtClean="0"/>
              <a:t>(вирус иммунодефицита человека) поражает Т-лимфоциты</a:t>
            </a:r>
            <a:r>
              <a:rPr lang="be-BY" dirty="0" smtClean="0"/>
              <a:t>.</a:t>
            </a:r>
            <a:endParaRPr lang="ru-RU" dirty="0" smtClean="0"/>
          </a:p>
          <a:p>
            <a:pPr algn="ctr">
              <a:buNone/>
            </a:pPr>
            <a:r>
              <a:rPr lang="be-BY" dirty="0" smtClean="0"/>
              <a:t> </a:t>
            </a:r>
            <a:r>
              <a:rPr lang="be-BY" b="1" dirty="0" smtClean="0"/>
              <a:t>Гепатит </a:t>
            </a:r>
            <a:r>
              <a:rPr lang="be-BY" b="1" dirty="0" smtClean="0"/>
              <a:t>В</a:t>
            </a:r>
            <a:r>
              <a:rPr lang="be-BY" dirty="0" smtClean="0"/>
              <a:t> поражает </a:t>
            </a:r>
            <a:r>
              <a:rPr lang="be-BY" dirty="0" smtClean="0"/>
              <a:t>гепатоциты.</a:t>
            </a:r>
            <a:endParaRPr lang="ru-RU" dirty="0" smtClean="0"/>
          </a:p>
          <a:p>
            <a:pPr algn="ctr"/>
            <a:r>
              <a:rPr lang="be-BY" i="1" dirty="0" smtClean="0"/>
              <a:t>Оба </a:t>
            </a:r>
            <a:r>
              <a:rPr lang="be-BY" i="1" dirty="0" smtClean="0"/>
              <a:t>вируса относятся к семейству ретровирусов.</a:t>
            </a:r>
            <a:endParaRPr lang="ru-RU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2180778"/>
            <a:ext cx="8229600" cy="10492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37185"/>
            <a:ext cx="7632848" cy="3206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5148064" cy="5143500"/>
          </a:xfrm>
        </p:spPr>
        <p:txBody>
          <a:bodyPr>
            <a:noAutofit/>
          </a:bodyPr>
          <a:lstStyle/>
          <a:p>
            <a:r>
              <a:rPr lang="be-BY" sz="3100" dirty="0" smtClean="0"/>
              <a:t>СПИД передается </a:t>
            </a:r>
            <a:r>
              <a:rPr lang="be-BY" sz="3100" dirty="0" smtClean="0"/>
              <a:t>через кровь, сперму, влагалищные выделения, грудное молоко.</a:t>
            </a:r>
            <a:endParaRPr lang="ru-RU" sz="3100" dirty="0" smtClean="0"/>
          </a:p>
          <a:p>
            <a:r>
              <a:rPr lang="be-BY" sz="3100" dirty="0" smtClean="0"/>
              <a:t>Гепатит В - </a:t>
            </a:r>
            <a:r>
              <a:rPr lang="be-BY" sz="3100" dirty="0" smtClean="0"/>
              <a:t>через кровь, сперму, влагалищные выделения и материнское молоко.</a:t>
            </a:r>
            <a:endParaRPr lang="ru-RU" sz="31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-1748730"/>
            <a:ext cx="8229600" cy="1049274"/>
          </a:xfrm>
        </p:spPr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-90311"/>
            <a:ext cx="3563888" cy="532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707904" y="0"/>
            <a:ext cx="5436096" cy="51435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be-BY" dirty="0" smtClean="0"/>
              <a:t>ВИЧ может </a:t>
            </a:r>
            <a:r>
              <a:rPr lang="be-BY" dirty="0" smtClean="0"/>
              <a:t>протекать бессимптомно и привести к дальнейшему ослаблению иммунной </a:t>
            </a:r>
            <a:r>
              <a:rPr lang="be-BY" dirty="0" smtClean="0"/>
              <a:t>системы.</a:t>
            </a:r>
            <a:endParaRPr lang="ru-RU" dirty="0" smtClean="0"/>
          </a:p>
          <a:p>
            <a:pPr algn="ctr">
              <a:buNone/>
            </a:pPr>
            <a:r>
              <a:rPr lang="be-BY" dirty="0" smtClean="0"/>
              <a:t>Гепатит В - бессимптомный, но есть  </a:t>
            </a:r>
            <a:r>
              <a:rPr lang="be-BY" dirty="0" smtClean="0"/>
              <a:t>риск перехода в хроническую форму со временем.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-1460698"/>
            <a:ext cx="8229600" cy="1049274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0"/>
            <a:ext cx="3563888" cy="532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2211710"/>
          </a:xfrm>
        </p:spPr>
        <p:txBody>
          <a:bodyPr>
            <a:normAutofit fontScale="92500"/>
          </a:bodyPr>
          <a:lstStyle/>
          <a:p>
            <a:pPr algn="ctr"/>
            <a:r>
              <a:rPr lang="be-BY" dirty="0" smtClean="0"/>
              <a:t>СПИД - есть </a:t>
            </a:r>
            <a:r>
              <a:rPr lang="be-BY" dirty="0" smtClean="0"/>
              <a:t>антиретровирусные препараты для замедления прогрессирования.</a:t>
            </a:r>
            <a:endParaRPr lang="ru-RU" dirty="0" smtClean="0"/>
          </a:p>
          <a:p>
            <a:pPr algn="ctr"/>
            <a:r>
              <a:rPr lang="be-BY" dirty="0" smtClean="0"/>
              <a:t>Гепатит В - противовирусные </a:t>
            </a:r>
            <a:r>
              <a:rPr lang="be-BY" dirty="0" smtClean="0"/>
              <a:t>препараты могут подавлять активность вируса.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37185"/>
            <a:ext cx="7632848" cy="3206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684584" y="360040"/>
            <a:ext cx="4680520" cy="5452070"/>
          </a:xfrm>
        </p:spPr>
        <p:txBody>
          <a:bodyPr>
            <a:noAutofit/>
          </a:bodyPr>
          <a:lstStyle/>
          <a:p>
            <a:pPr algn="ctr"/>
            <a:r>
              <a:rPr lang="be-BY" sz="3100" dirty="0" smtClean="0"/>
              <a:t>Существует эффективная вакцина против гепатит В.</a:t>
            </a:r>
            <a:endParaRPr lang="ru-RU" sz="3100" dirty="0" smtClean="0"/>
          </a:p>
          <a:p>
            <a:pPr algn="ctr"/>
            <a:r>
              <a:rPr lang="be-BY" sz="3100" dirty="0" smtClean="0"/>
              <a:t>Против СПИДа вакцина не разработана, активно ведутся </a:t>
            </a:r>
            <a:r>
              <a:rPr lang="be-BY" sz="3100" dirty="0" smtClean="0"/>
              <a:t>исследования.</a:t>
            </a:r>
            <a:endParaRPr lang="ru-RU" sz="3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059582"/>
            <a:ext cx="5447155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63688" y="-740618"/>
            <a:ext cx="8229600" cy="10492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0"/>
            <a:ext cx="9144000" cy="1049274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Профилактика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5976" y="1059582"/>
            <a:ext cx="4788024" cy="4371950"/>
          </a:xfrm>
        </p:spPr>
        <p:txBody>
          <a:bodyPr>
            <a:normAutofit/>
          </a:bodyPr>
          <a:lstStyle/>
          <a:p>
            <a:pPr algn="ctr"/>
            <a:r>
              <a:rPr lang="be-BY" dirty="0" smtClean="0"/>
              <a:t>Безопасный </a:t>
            </a:r>
            <a:r>
              <a:rPr lang="be-BY" dirty="0" smtClean="0"/>
              <a:t>секс, стерильные инструменты, отказ от </a:t>
            </a:r>
            <a:r>
              <a:rPr lang="be-BY" dirty="0" smtClean="0"/>
              <a:t>наркотиков.</a:t>
            </a:r>
            <a:endParaRPr lang="ru-RU" dirty="0" smtClean="0"/>
          </a:p>
          <a:p>
            <a:pPr algn="ctr"/>
            <a:r>
              <a:rPr lang="be-BY" dirty="0" smtClean="0"/>
              <a:t>Вакцинация </a:t>
            </a:r>
            <a:r>
              <a:rPr lang="be-BY" dirty="0" smtClean="0"/>
              <a:t>для вирусного гепатита В.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3558"/>
            <a:ext cx="4432948" cy="3856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6261"/>
            <a:ext cx="9144000" cy="551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540568" y="1419622"/>
            <a:ext cx="9144000" cy="19442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БЛАГОДАРЮ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ЗА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ВНИМАНИЕ!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 flipV="1">
            <a:off x="8686800" y="4841106"/>
            <a:ext cx="3302024" cy="15470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879</TotalTime>
  <Words>154</Words>
  <Application>Microsoft Office PowerPoint</Application>
  <PresentationFormat>Экран (16:9)</PresentationFormat>
  <Paragraphs>42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 Сходство  СПИДа  и  гепатита В  </vt:lpstr>
      <vt:lpstr>Слайд 2</vt:lpstr>
      <vt:lpstr>Слайд 3</vt:lpstr>
      <vt:lpstr>Слайд 4</vt:lpstr>
      <vt:lpstr>Слайд 5</vt:lpstr>
      <vt:lpstr>Слайд 6</vt:lpstr>
      <vt:lpstr>Слайд 7</vt:lpstr>
      <vt:lpstr>Профилактика</vt:lpstr>
      <vt:lpstr>БЛАГОДАРЮ  ЗА ВНИМАНИЕ!</vt:lpstr>
    </vt:vector>
  </TitlesOfParts>
  <Company>PTL#1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Отдел: Голосеменные</dc:title>
  <dc:creator>Pimenov AV</dc:creator>
  <cp:lastModifiedBy>labtox</cp:lastModifiedBy>
  <cp:revision>61</cp:revision>
  <dcterms:created xsi:type="dcterms:W3CDTF">2003-12-06T14:28:39Z</dcterms:created>
  <dcterms:modified xsi:type="dcterms:W3CDTF">2024-09-18T11:44:44Z</dcterms:modified>
</cp:coreProperties>
</file>